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8" r:id="rId5"/>
    <p:sldMasterId id="2147483750" r:id="rId6"/>
    <p:sldMasterId id="2147483776" r:id="rId7"/>
    <p:sldMasterId id="2147483807" r:id="rId8"/>
  </p:sldMasterIdLst>
  <p:notesMasterIdLst>
    <p:notesMasterId r:id="rId70"/>
  </p:notesMasterIdLst>
  <p:sldIdLst>
    <p:sldId id="433" r:id="rId9"/>
    <p:sldId id="274" r:id="rId10"/>
    <p:sldId id="418" r:id="rId11"/>
    <p:sldId id="404" r:id="rId12"/>
    <p:sldId id="405" r:id="rId13"/>
    <p:sldId id="406" r:id="rId14"/>
    <p:sldId id="407" r:id="rId15"/>
    <p:sldId id="420" r:id="rId16"/>
    <p:sldId id="282" r:id="rId17"/>
    <p:sldId id="283" r:id="rId18"/>
    <p:sldId id="284" r:id="rId19"/>
    <p:sldId id="287" r:id="rId20"/>
    <p:sldId id="421" r:id="rId21"/>
    <p:sldId id="288" r:id="rId22"/>
    <p:sldId id="297" r:id="rId23"/>
    <p:sldId id="291" r:id="rId24"/>
    <p:sldId id="444" r:id="rId25"/>
    <p:sldId id="300" r:id="rId26"/>
    <p:sldId id="395" r:id="rId27"/>
    <p:sldId id="402" r:id="rId28"/>
    <p:sldId id="453" r:id="rId29"/>
    <p:sldId id="411" r:id="rId30"/>
    <p:sldId id="412" r:id="rId31"/>
    <p:sldId id="422" r:id="rId32"/>
    <p:sldId id="432" r:id="rId33"/>
    <p:sldId id="313" r:id="rId34"/>
    <p:sldId id="450" r:id="rId35"/>
    <p:sldId id="314" r:id="rId36"/>
    <p:sldId id="316" r:id="rId37"/>
    <p:sldId id="317" r:id="rId38"/>
    <p:sldId id="318" r:id="rId39"/>
    <p:sldId id="319" r:id="rId40"/>
    <p:sldId id="320" r:id="rId41"/>
    <p:sldId id="324" r:id="rId42"/>
    <p:sldId id="325" r:id="rId43"/>
    <p:sldId id="327" r:id="rId44"/>
    <p:sldId id="328" r:id="rId45"/>
    <p:sldId id="330" r:id="rId46"/>
    <p:sldId id="331" r:id="rId47"/>
    <p:sldId id="332" r:id="rId48"/>
    <p:sldId id="333" r:id="rId49"/>
    <p:sldId id="334" r:id="rId50"/>
    <p:sldId id="335" r:id="rId51"/>
    <p:sldId id="451" r:id="rId52"/>
    <p:sldId id="428" r:id="rId53"/>
    <p:sldId id="425" r:id="rId54"/>
    <p:sldId id="452" r:id="rId55"/>
    <p:sldId id="430" r:id="rId56"/>
    <p:sldId id="396" r:id="rId57"/>
    <p:sldId id="431" r:id="rId58"/>
    <p:sldId id="376" r:id="rId59"/>
    <p:sldId id="413" r:id="rId60"/>
    <p:sldId id="434" r:id="rId61"/>
    <p:sldId id="445" r:id="rId62"/>
    <p:sldId id="446" r:id="rId63"/>
    <p:sldId id="447" r:id="rId64"/>
    <p:sldId id="448" r:id="rId65"/>
    <p:sldId id="449" r:id="rId66"/>
    <p:sldId id="454" r:id="rId67"/>
    <p:sldId id="435" r:id="rId68"/>
    <p:sldId id="27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Trinh" initials="BT" lastIdx="20" clrIdx="0">
    <p:extLst>
      <p:ext uri="{19B8F6BF-5375-455C-9EA6-DF929625EA0E}">
        <p15:presenceInfo xmlns:p15="http://schemas.microsoft.com/office/powerpoint/2012/main" userId="S-1-5-21-124525095-708259637-1543119021-1071047" providerId="AD"/>
      </p:ext>
    </p:extLst>
  </p:cmAuthor>
  <p:cmAuthor id="2" name="Paul Burpo" initials="PB" lastIdx="6" clrIdx="1">
    <p:extLst>
      <p:ext uri="{19B8F6BF-5375-455C-9EA6-DF929625EA0E}">
        <p15:presenceInfo xmlns:p15="http://schemas.microsoft.com/office/powerpoint/2012/main" userId="Paul Burp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0" autoAdjust="0"/>
    <p:restoredTop sz="70515" autoAdjust="0"/>
  </p:normalViewPr>
  <p:slideViewPr>
    <p:cSldViewPr snapToGrid="0">
      <p:cViewPr varScale="1">
        <p:scale>
          <a:sx n="64" d="100"/>
          <a:sy n="64" d="100"/>
        </p:scale>
        <p:origin x="927" y="45"/>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395F86-80A5-4507-967A-69DBBBCE5D26}" type="datetimeFigureOut">
              <a:rPr lang="en-US" smtClean="0"/>
              <a:t>1/19/2017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180A97-E405-495E-91E9-8E542344D7A8}" type="slidenum">
              <a:rPr lang="en-US" smtClean="0"/>
              <a:t>‹#›</a:t>
            </a:fld>
            <a:endParaRPr lang="en-US"/>
          </a:p>
        </p:txBody>
      </p:sp>
    </p:spTree>
    <p:extLst>
      <p:ext uri="{BB962C8B-B14F-4D97-AF65-F5344CB8AC3E}">
        <p14:creationId xmlns:p14="http://schemas.microsoft.com/office/powerpoint/2010/main" val="2036173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Suggested introduction:</a:t>
            </a:r>
          </a:p>
          <a:p>
            <a:r>
              <a:rPr lang="en-US" sz="1200" kern="1200" dirty="0">
                <a:solidFill>
                  <a:schemeClr val="tx1"/>
                </a:solidFill>
                <a:effectLst/>
                <a:latin typeface="+mn-lt"/>
                <a:ea typeface="+mn-ea"/>
                <a:cs typeface="+mn-cs"/>
              </a:rPr>
              <a:t>Faced with _______</a:t>
            </a:r>
          </a:p>
          <a:p>
            <a:r>
              <a:rPr lang="en-US" sz="1200" kern="1200" dirty="0">
                <a:solidFill>
                  <a:schemeClr val="tx1"/>
                </a:solidFill>
                <a:effectLst/>
                <a:latin typeface="+mn-lt"/>
                <a:ea typeface="+mn-ea"/>
                <a:cs typeface="+mn-cs"/>
              </a:rPr>
              <a:t>We did _______</a:t>
            </a:r>
          </a:p>
          <a:p>
            <a:r>
              <a:rPr lang="en-US" sz="1200" kern="1200" dirty="0">
                <a:solidFill>
                  <a:schemeClr val="tx1"/>
                </a:solidFill>
                <a:effectLst/>
                <a:latin typeface="+mn-lt"/>
                <a:ea typeface="+mn-ea"/>
                <a:cs typeface="+mn-cs"/>
              </a:rPr>
              <a:t>And discovered_______</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33F966B-4ADC-4E3F-B36C-6FAFCC42647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4208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4213" eaLnBrk="1" hangingPunct="1">
              <a:lnSpc>
                <a:spcPct val="90000"/>
              </a:lnSpc>
              <a:spcBef>
                <a:spcPct val="0"/>
              </a:spcBef>
              <a:spcAft>
                <a:spcPts val="250"/>
              </a:spcAft>
            </a:pPr>
            <a:endParaRPr lang="en-US" altLang="en-US">
              <a:latin typeface="Times" panose="02020603050405020304" pitchFamily="18" charset="0"/>
              <a:ea typeface="ＭＳ Ｐゴシック" pitchFamily="34" charset="-128"/>
            </a:endParaRPr>
          </a:p>
        </p:txBody>
      </p:sp>
      <p:sp>
        <p:nvSpPr>
          <p:cNvPr id="46084"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311B6D"/>
                </a:solidFill>
                <a:latin typeface="Arial" panose="020B0604020202020204" pitchFamily="34" charset="0"/>
                <a:ea typeface="ＭＳ Ｐゴシック" pitchFamily="34" charset="-128"/>
              </a:defRPr>
            </a:lvl1pPr>
            <a:lvl2pPr marL="742950" indent="-285750">
              <a:defRPr sz="2400">
                <a:solidFill>
                  <a:srgbClr val="311B6D"/>
                </a:solidFill>
                <a:latin typeface="Arial" panose="020B0604020202020204" pitchFamily="34" charset="0"/>
                <a:ea typeface="ＭＳ Ｐゴシック" pitchFamily="34" charset="-128"/>
              </a:defRPr>
            </a:lvl2pPr>
            <a:lvl3pPr marL="1143000" indent="-228600">
              <a:defRPr sz="2400">
                <a:solidFill>
                  <a:srgbClr val="311B6D"/>
                </a:solidFill>
                <a:latin typeface="Arial" panose="020B0604020202020204" pitchFamily="34" charset="0"/>
                <a:ea typeface="ＭＳ Ｐゴシック" pitchFamily="34" charset="-128"/>
              </a:defRPr>
            </a:lvl3pPr>
            <a:lvl4pPr marL="1600200" indent="-228600">
              <a:defRPr sz="2400">
                <a:solidFill>
                  <a:srgbClr val="311B6D"/>
                </a:solidFill>
                <a:latin typeface="Arial" panose="020B0604020202020204" pitchFamily="34" charset="0"/>
                <a:ea typeface="ＭＳ Ｐゴシック" pitchFamily="34" charset="-128"/>
              </a:defRPr>
            </a:lvl4pPr>
            <a:lvl5pPr marL="2057400" indent="-228600">
              <a:defRPr sz="2400">
                <a:solidFill>
                  <a:srgbClr val="311B6D"/>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9pPr>
          </a:lstStyle>
          <a:p>
            <a:endParaRPr lang="en-US" altLang="en-US" sz="1200">
              <a:solidFill>
                <a:srgbClr val="000000"/>
              </a:solidFill>
              <a:latin typeface="Times" panose="02020603050405020304" pitchFamily="18" charset="0"/>
            </a:endParaRPr>
          </a:p>
        </p:txBody>
      </p:sp>
      <p:sp>
        <p:nvSpPr>
          <p:cNvPr id="5" name="Footer Placeholder 4"/>
          <p:cNvSpPr>
            <a:spLocks noGrp="1"/>
          </p:cNvSpPr>
          <p:nvPr>
            <p:ph type="ftr" sz="quarter" idx="4"/>
          </p:nvPr>
        </p:nvSpPr>
        <p:spPr/>
        <p:txBody>
          <a:bodyPr/>
          <a:lstStyle/>
          <a:p>
            <a:pPr defTabSz="914099">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6" name="Date Placeholder 5"/>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311B6D"/>
                </a:solidFill>
                <a:latin typeface="Arial" panose="020B0604020202020204" pitchFamily="34" charset="0"/>
                <a:ea typeface="ＭＳ Ｐゴシック" pitchFamily="34" charset="-128"/>
              </a:defRPr>
            </a:lvl1pPr>
            <a:lvl2pPr marL="742950" indent="-285750">
              <a:defRPr sz="2400">
                <a:solidFill>
                  <a:srgbClr val="311B6D"/>
                </a:solidFill>
                <a:latin typeface="Arial" panose="020B0604020202020204" pitchFamily="34" charset="0"/>
                <a:ea typeface="ＭＳ Ｐゴシック" pitchFamily="34" charset="-128"/>
              </a:defRPr>
            </a:lvl2pPr>
            <a:lvl3pPr marL="1143000" indent="-228600">
              <a:defRPr sz="2400">
                <a:solidFill>
                  <a:srgbClr val="311B6D"/>
                </a:solidFill>
                <a:latin typeface="Arial" panose="020B0604020202020204" pitchFamily="34" charset="0"/>
                <a:ea typeface="ＭＳ Ｐゴシック" pitchFamily="34" charset="-128"/>
              </a:defRPr>
            </a:lvl3pPr>
            <a:lvl4pPr marL="1600200" indent="-228600">
              <a:defRPr sz="2400">
                <a:solidFill>
                  <a:srgbClr val="311B6D"/>
                </a:solidFill>
                <a:latin typeface="Arial" panose="020B0604020202020204" pitchFamily="34" charset="0"/>
                <a:ea typeface="ＭＳ Ｐゴシック" pitchFamily="34" charset="-128"/>
              </a:defRPr>
            </a:lvl4pPr>
            <a:lvl5pPr marL="2057400" indent="-228600">
              <a:defRPr sz="2400">
                <a:solidFill>
                  <a:srgbClr val="311B6D"/>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9pPr>
          </a:lstStyle>
          <a:p>
            <a:fld id="{961AF601-68A4-4888-8BEB-C63D47AAEDFB}" type="datetime1">
              <a:rPr lang="en-US" altLang="en-US" sz="1200" smtClean="0">
                <a:solidFill>
                  <a:srgbClr val="000000"/>
                </a:solidFill>
                <a:latin typeface="Times" panose="02020603050405020304" pitchFamily="18" charset="0"/>
              </a:rPr>
              <a:pPr/>
              <a:t>1/19/2017</a:t>
            </a:fld>
            <a:endParaRPr lang="en-US" altLang="en-US" sz="1200">
              <a:solidFill>
                <a:srgbClr val="000000"/>
              </a:solidFill>
              <a:latin typeface="Times" panose="02020603050405020304" pitchFamily="18" charset="0"/>
            </a:endParaRPr>
          </a:p>
        </p:txBody>
      </p:sp>
      <p:sp>
        <p:nvSpPr>
          <p:cNvPr id="46087" name="Slide Number Placeholder 6"/>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311B6D"/>
                </a:solidFill>
                <a:latin typeface="Arial" panose="020B0604020202020204" pitchFamily="34" charset="0"/>
                <a:ea typeface="ＭＳ Ｐゴシック" pitchFamily="34" charset="-128"/>
              </a:defRPr>
            </a:lvl1pPr>
            <a:lvl2pPr marL="742950" indent="-285750">
              <a:defRPr sz="2400">
                <a:solidFill>
                  <a:srgbClr val="311B6D"/>
                </a:solidFill>
                <a:latin typeface="Arial" panose="020B0604020202020204" pitchFamily="34" charset="0"/>
                <a:ea typeface="ＭＳ Ｐゴシック" pitchFamily="34" charset="-128"/>
              </a:defRPr>
            </a:lvl2pPr>
            <a:lvl3pPr marL="1143000" indent="-228600">
              <a:defRPr sz="2400">
                <a:solidFill>
                  <a:srgbClr val="311B6D"/>
                </a:solidFill>
                <a:latin typeface="Arial" panose="020B0604020202020204" pitchFamily="34" charset="0"/>
                <a:ea typeface="ＭＳ Ｐゴシック" pitchFamily="34" charset="-128"/>
              </a:defRPr>
            </a:lvl3pPr>
            <a:lvl4pPr marL="1600200" indent="-228600">
              <a:defRPr sz="2400">
                <a:solidFill>
                  <a:srgbClr val="311B6D"/>
                </a:solidFill>
                <a:latin typeface="Arial" panose="020B0604020202020204" pitchFamily="34" charset="0"/>
                <a:ea typeface="ＭＳ Ｐゴシック" pitchFamily="34" charset="-128"/>
              </a:defRPr>
            </a:lvl4pPr>
            <a:lvl5pPr marL="2057400" indent="-228600">
              <a:defRPr sz="2400">
                <a:solidFill>
                  <a:srgbClr val="311B6D"/>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9pPr>
          </a:lstStyle>
          <a:p>
            <a:fld id="{097259F0-C0C8-4947-A9E2-D5E8EA49FC5C}" type="slidenum">
              <a:rPr lang="en-US" altLang="en-US" sz="1200" smtClean="0">
                <a:solidFill>
                  <a:srgbClr val="000000"/>
                </a:solidFill>
                <a:latin typeface="Times" panose="02020603050405020304" pitchFamily="18" charset="0"/>
              </a:rPr>
              <a:pPr/>
              <a:t>12</a:t>
            </a:fld>
            <a:endParaRPr lang="en-US" altLang="en-US" sz="1200">
              <a:solidFill>
                <a:srgbClr val="000000"/>
              </a:solidFill>
              <a:latin typeface="Times" panose="02020603050405020304" pitchFamily="18" charset="0"/>
            </a:endParaRPr>
          </a:p>
        </p:txBody>
      </p:sp>
    </p:spTree>
    <p:extLst>
      <p:ext uri="{BB962C8B-B14F-4D97-AF65-F5344CB8AC3E}">
        <p14:creationId xmlns:p14="http://schemas.microsoft.com/office/powerpoint/2010/main" val="3309222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Virtual Machines lets you create and use virtual machines in the cloud. This is one of Azure’s </a:t>
            </a:r>
            <a:r>
              <a:rPr lang="en-US" sz="1200" b="0" i="1" kern="1200" dirty="0">
                <a:solidFill>
                  <a:schemeClr val="tx1"/>
                </a:solidFill>
                <a:effectLst/>
                <a:latin typeface="+mn-lt"/>
                <a:ea typeface="+mn-ea"/>
                <a:cs typeface="+mn-cs"/>
              </a:rPr>
              <a:t>Infrastructure as a Service (IaaS)</a:t>
            </a:r>
            <a:r>
              <a:rPr lang="en-US" sz="1200" b="0" i="0" kern="1200" baseline="0" dirty="0">
                <a:solidFill>
                  <a:schemeClr val="tx1"/>
                </a:solidFill>
                <a:effectLst/>
                <a:latin typeface="+mn-lt"/>
                <a:ea typeface="+mn-ea"/>
                <a:cs typeface="+mn-cs"/>
              </a:rPr>
              <a:t> features.  The A </a:t>
            </a:r>
            <a:r>
              <a:rPr lang="en-US" sz="1200" b="0" i="0" kern="1200" dirty="0">
                <a:solidFill>
                  <a:schemeClr val="tx1"/>
                </a:solidFill>
                <a:effectLst/>
                <a:latin typeface="+mn-lt"/>
                <a:ea typeface="+mn-ea"/>
                <a:cs typeface="+mn-cs"/>
              </a:rPr>
              <a:t>virtual machine technology can be used in variety of ways.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4704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b="0" dirty="0"/>
          </a:p>
        </p:txBody>
      </p:sp>
      <p:sp>
        <p:nvSpPr>
          <p:cNvPr id="4" name="Slide Number Placeholder 3"/>
          <p:cNvSpPr>
            <a:spLocks noGrp="1"/>
          </p:cNvSpPr>
          <p:nvPr>
            <p:ph type="sldNum" sz="quarter" idx="10"/>
          </p:nvPr>
        </p:nvSpPr>
        <p:spPr/>
        <p:txBody>
          <a:bodyPr/>
          <a:lstStyle/>
          <a:p>
            <a:fld id="{D2E9B5C7-E893-44FC-BCCF-622F37DEFA34}" type="slidenum">
              <a:rPr lang="en-US" smtClean="0"/>
              <a:t>15</a:t>
            </a:fld>
            <a:endParaRPr lang="en-US"/>
          </a:p>
        </p:txBody>
      </p:sp>
    </p:spTree>
    <p:extLst>
      <p:ext uri="{BB962C8B-B14F-4D97-AF65-F5344CB8AC3E}">
        <p14:creationId xmlns:p14="http://schemas.microsoft.com/office/powerpoint/2010/main" val="3359563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FE180A97-E405-495E-91E9-8E542344D7A8}" type="slidenum">
              <a:rPr lang="en-US" smtClean="0"/>
              <a:t>16</a:t>
            </a:fld>
            <a:endParaRPr lang="en-US"/>
          </a:p>
        </p:txBody>
      </p:sp>
    </p:spTree>
    <p:extLst>
      <p:ext uri="{BB962C8B-B14F-4D97-AF65-F5344CB8AC3E}">
        <p14:creationId xmlns:p14="http://schemas.microsoft.com/office/powerpoint/2010/main" val="2259944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Virtual Machines lets you create and use virtual machines in the cloud. This is one of Azure’s </a:t>
            </a:r>
            <a:r>
              <a:rPr lang="en-US" sz="1200" b="0" i="1" kern="1200" dirty="0">
                <a:solidFill>
                  <a:schemeClr val="tx1"/>
                </a:solidFill>
                <a:effectLst/>
                <a:latin typeface="+mn-lt"/>
                <a:ea typeface="+mn-ea"/>
                <a:cs typeface="+mn-cs"/>
              </a:rPr>
              <a:t>Infrastructure as a Service (IaaS)</a:t>
            </a:r>
            <a:r>
              <a:rPr lang="en-US" sz="1200" b="0" i="0" kern="1200" baseline="0" dirty="0">
                <a:solidFill>
                  <a:schemeClr val="tx1"/>
                </a:solidFill>
                <a:effectLst/>
                <a:latin typeface="+mn-lt"/>
                <a:ea typeface="+mn-ea"/>
                <a:cs typeface="+mn-cs"/>
              </a:rPr>
              <a:t> features.  The A </a:t>
            </a:r>
            <a:r>
              <a:rPr lang="en-US" sz="1200" b="0" i="0" kern="1200" dirty="0">
                <a:solidFill>
                  <a:schemeClr val="tx1"/>
                </a:solidFill>
                <a:effectLst/>
                <a:latin typeface="+mn-lt"/>
                <a:ea typeface="+mn-ea"/>
                <a:cs typeface="+mn-cs"/>
              </a:rPr>
              <a:t>virtual machine technology can be used in variety of ways.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25221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67096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TechEd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1/19/2017 4:29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1231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TechEd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1/19/2017 4:29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667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Virtual Machines lets you create and use virtual machines in the cloud. This is one of Azure’s </a:t>
            </a:r>
            <a:r>
              <a:rPr lang="en-US" sz="1200" b="0" i="1" kern="1200" dirty="0">
                <a:solidFill>
                  <a:schemeClr val="tx1"/>
                </a:solidFill>
                <a:effectLst/>
                <a:latin typeface="+mn-lt"/>
                <a:ea typeface="+mn-ea"/>
                <a:cs typeface="+mn-cs"/>
              </a:rPr>
              <a:t>Infrastructure as a Service (IaaS)</a:t>
            </a:r>
            <a:r>
              <a:rPr lang="en-US" sz="1200" b="0" i="0" kern="1200" baseline="0" dirty="0">
                <a:solidFill>
                  <a:schemeClr val="tx1"/>
                </a:solidFill>
                <a:effectLst/>
                <a:latin typeface="+mn-lt"/>
                <a:ea typeface="+mn-ea"/>
                <a:cs typeface="+mn-cs"/>
              </a:rPr>
              <a:t> features.  The A </a:t>
            </a:r>
            <a:r>
              <a:rPr lang="en-US" sz="1200" b="0" i="0" kern="1200" dirty="0">
                <a:solidFill>
                  <a:schemeClr val="tx1"/>
                </a:solidFill>
                <a:effectLst/>
                <a:latin typeface="+mn-lt"/>
                <a:ea typeface="+mn-ea"/>
                <a:cs typeface="+mn-cs"/>
              </a:rPr>
              <a:t>virtual machine technology can be used in variety of ways.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88122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SSMS</a:t>
            </a:r>
          </a:p>
          <a:p>
            <a:r>
              <a:rPr lang="en-US" dirty="0"/>
              <a:t>Generate a credential for</a:t>
            </a:r>
            <a:r>
              <a:rPr lang="en-US" baseline="0" dirty="0"/>
              <a:t> SQL Server to use to access blob storage</a:t>
            </a:r>
          </a:p>
          <a:p>
            <a:r>
              <a:rPr lang="en-US" baseline="0" dirty="0"/>
              <a:t>Backup database</a:t>
            </a:r>
          </a:p>
          <a:p>
            <a:pPr marL="171450" indent="-171450">
              <a:buFontTx/>
              <a:buChar char="-"/>
            </a:pPr>
            <a:r>
              <a:rPr lang="en-US" baseline="0" dirty="0"/>
              <a:t>Select URL</a:t>
            </a:r>
          </a:p>
          <a:p>
            <a:pPr marL="171450" indent="-171450">
              <a:buFontTx/>
              <a:buChar char="-"/>
            </a:pPr>
            <a:r>
              <a:rPr lang="en-US" baseline="0" dirty="0"/>
              <a:t>Select the credential</a:t>
            </a:r>
          </a:p>
          <a:p>
            <a:pPr marL="171450" indent="-171450">
              <a:buFontTx/>
              <a:buChar char="-"/>
            </a:pPr>
            <a:r>
              <a:rPr lang="en-US" baseline="0" dirty="0"/>
              <a:t>Set storage account and container</a:t>
            </a:r>
          </a:p>
          <a:p>
            <a:pPr marL="171450" indent="-171450">
              <a:buFontTx/>
              <a:buChar char="-"/>
            </a:pPr>
            <a:endParaRPr lang="en-US" baseline="0" dirty="0"/>
          </a:p>
          <a:p>
            <a:pPr marL="0" indent="0">
              <a:buFontTx/>
              <a:buNone/>
            </a:pPr>
            <a:r>
              <a:rPr lang="en-US" baseline="0" dirty="0"/>
              <a:t>Show the back up in blob storage.</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7A2D9050-ECBC-4706-AA5F-C061ABCE0250}" type="slidenum">
              <a:rPr lang="en-US" smtClean="0"/>
              <a:t>27</a:t>
            </a:fld>
            <a:endParaRPr lang="en-US"/>
          </a:p>
        </p:txBody>
      </p:sp>
    </p:spTree>
    <p:extLst>
      <p:ext uri="{BB962C8B-B14F-4D97-AF65-F5344CB8AC3E}">
        <p14:creationId xmlns:p14="http://schemas.microsoft.com/office/powerpoint/2010/main" val="584104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0" indent="0">
              <a:lnSpc>
                <a:spcPct val="100000"/>
              </a:lnSpc>
              <a:buNone/>
              <a:tabLst>
                <a:tab pos="0" algn="l"/>
              </a:tabLst>
              <a:defRPr/>
            </a:pPr>
            <a:r>
              <a:rPr lang="en-US" b="1" dirty="0">
                <a:latin typeface="Arial" charset="0"/>
                <a:cs typeface="Arial" charset="0"/>
              </a:rPr>
              <a:t>Title: </a:t>
            </a:r>
            <a:r>
              <a:rPr lang="en-US" dirty="0">
                <a:latin typeface="Arial" charset="0"/>
                <a:cs typeface="Arial" charset="0"/>
              </a:rPr>
              <a:t>Objectives</a:t>
            </a:r>
            <a:endParaRPr lang="en-US" b="1" dirty="0">
              <a:latin typeface="Arial" charset="0"/>
              <a:cs typeface="Arial" charset="0"/>
            </a:endParaRPr>
          </a:p>
          <a:p>
            <a:pPr marL="0" indent="0">
              <a:lnSpc>
                <a:spcPct val="100000"/>
              </a:lnSpc>
              <a:buNone/>
              <a:tabLst>
                <a:tab pos="0" algn="l"/>
              </a:tabLst>
              <a:defRPr/>
            </a:pPr>
            <a:r>
              <a:rPr lang="en-US" b="1" dirty="0">
                <a:latin typeface="Arial" charset="0"/>
                <a:cs typeface="Arial" charset="0"/>
              </a:rPr>
              <a:t>Length: </a:t>
            </a:r>
            <a:r>
              <a:rPr lang="en-US" dirty="0"/>
              <a:t>2 minutes</a:t>
            </a:r>
          </a:p>
          <a:p>
            <a:pPr marL="0" indent="0">
              <a:lnSpc>
                <a:spcPct val="100000"/>
              </a:lnSpc>
              <a:buNone/>
              <a:tabLst>
                <a:tab pos="0" algn="l"/>
              </a:tabLst>
              <a:defRPr/>
            </a:pPr>
            <a:r>
              <a:rPr lang="en-US" b="1" dirty="0"/>
              <a:t>Participant Notes: </a:t>
            </a:r>
            <a:endParaRPr lang="en-US" dirty="0"/>
          </a:p>
          <a:p>
            <a:r>
              <a:rPr lang="en-GB" dirty="0"/>
              <a:t>After completing this module, you will be able to:</a:t>
            </a:r>
          </a:p>
          <a:p>
            <a:pPr marL="171450" indent="-171450">
              <a:buFont typeface="Arial" panose="020B0604020202020204" pitchFamily="34" charset="0"/>
              <a:buChar char="•"/>
            </a:pPr>
            <a:r>
              <a:rPr lang="en-GB" sz="1200" dirty="0">
                <a:latin typeface="+mn-lt"/>
              </a:rPr>
              <a:t>Disaster Recovery features available in Azure</a:t>
            </a:r>
          </a:p>
          <a:p>
            <a:pPr marL="171450" indent="-171450">
              <a:buFont typeface="Arial" panose="020B0604020202020204" pitchFamily="34" charset="0"/>
              <a:buChar char="•"/>
            </a:pPr>
            <a:r>
              <a:rPr lang="en-GB" sz="1200" dirty="0">
                <a:solidFill>
                  <a:schemeClr val="tx1"/>
                </a:solidFill>
                <a:latin typeface="+mn-lt"/>
              </a:rPr>
              <a:t>Integrating Azure Disaster Recovery features in an SAP infrastructure</a:t>
            </a:r>
          </a:p>
          <a:p>
            <a:pPr marL="171450" indent="-171450">
              <a:buFont typeface="Arial" panose="020B0604020202020204" pitchFamily="34" charset="0"/>
              <a:buChar char="•"/>
            </a:pPr>
            <a:r>
              <a:rPr lang="en-GB" sz="1200" dirty="0">
                <a:solidFill>
                  <a:schemeClr val="tx1"/>
                </a:solidFill>
                <a:latin typeface="+mn-lt"/>
              </a:rPr>
              <a:t>Azure Site Recovery </a:t>
            </a:r>
          </a:p>
          <a:p>
            <a:pPr marL="171450" indent="-171450">
              <a:buFont typeface="Arial" panose="020B0604020202020204" pitchFamily="34" charset="0"/>
              <a:buChar char="•"/>
            </a:pPr>
            <a:r>
              <a:rPr lang="en-GB" sz="1200" dirty="0">
                <a:solidFill>
                  <a:schemeClr val="tx1"/>
                </a:solidFill>
                <a:latin typeface="+mn-lt"/>
              </a:rPr>
              <a:t>Azure Site Recovery for SAP VM infrastructure</a:t>
            </a:r>
            <a:endParaRPr lang="en-GB" sz="1200" dirty="0">
              <a:solidFill>
                <a:schemeClr val="tx1"/>
              </a:solidFill>
            </a:endParaRPr>
          </a:p>
          <a:p>
            <a:pPr marL="0" indent="0">
              <a:spcAft>
                <a:spcPts val="600"/>
              </a:spcAft>
              <a:buNone/>
            </a:pPr>
            <a:endParaRPr lang="en-US" dirty="0"/>
          </a:p>
          <a:p>
            <a:pPr marL="0" indent="0">
              <a:spcAft>
                <a:spcPts val="600"/>
              </a:spcAft>
              <a:buNone/>
            </a:pPr>
            <a:r>
              <a:rPr lang="en-US" dirty="0"/>
              <a:t>Make sure you address what this course will NOT cover based</a:t>
            </a:r>
            <a:r>
              <a:rPr lang="en-US" baseline="0" dirty="0"/>
              <a:t> on experience.</a:t>
            </a:r>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DF95B085-9A9D-4465-9F32-577AE9763677}" type="datetime1">
              <a:rPr lang="en-US" smtClean="0"/>
              <a:t>1/19/2017</a:t>
            </a:fld>
            <a:endParaRPr lang="en-US" dirty="0"/>
          </a:p>
        </p:txBody>
      </p:sp>
      <p:sp>
        <p:nvSpPr>
          <p:cNvPr id="6" name="Footer Placeholder 5"/>
          <p:cNvSpPr>
            <a:spLocks noGrp="1"/>
          </p:cNvSpPr>
          <p:nvPr>
            <p:ph type="ftr" sz="quarter" idx="12"/>
          </p:nvPr>
        </p:nvSpPr>
        <p:spPr/>
        <p:txBody>
          <a:bodyPr/>
          <a:lstStyle/>
          <a:p>
            <a:r>
              <a:rPr lang="en-US" sz="400" dirty="0">
                <a:solidFill>
                  <a:srgbClr val="000000"/>
                </a:solidFill>
              </a:rPr>
              <a:t>© 2013 Microsoft Corporation. All rights reserved. Microsoft, Windows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2</a:t>
            </a:fld>
            <a:endParaRPr lang="en-US" dirty="0"/>
          </a:p>
        </p:txBody>
      </p:sp>
      <p:sp>
        <p:nvSpPr>
          <p:cNvPr id="8" name="Rectangle 7"/>
          <p:cNvSpPr/>
          <p:nvPr/>
        </p:nvSpPr>
        <p:spPr>
          <a:xfrm>
            <a:off x="381000" y="971789"/>
            <a:ext cx="2971800" cy="784828"/>
          </a:xfrm>
          <a:prstGeom prst="rect">
            <a:avLst/>
          </a:prstGeom>
        </p:spPr>
        <p:txBody>
          <a:bodyPr wrap="square" lIns="91438" tIns="45719" rIns="91438" bIns="45719">
            <a:spAutoFit/>
          </a:bodyPr>
          <a:lstStyle/>
          <a:p>
            <a:pPr>
              <a:tabLst>
                <a:tab pos="0" algn="l"/>
              </a:tabLst>
              <a:defRPr/>
            </a:pPr>
            <a:r>
              <a:rPr lang="en-US" sz="900" b="1" dirty="0">
                <a:solidFill>
                  <a:srgbClr val="FF0000"/>
                </a:solidFill>
                <a:latin typeface="Arial" charset="0"/>
                <a:cs typeface="Arial" charset="0"/>
              </a:rPr>
              <a:t>Start Time xx:xx / Length: </a:t>
            </a:r>
            <a:r>
              <a:rPr lang="en-US" sz="900" b="1" dirty="0">
                <a:solidFill>
                  <a:srgbClr val="FF0000"/>
                </a:solidFill>
              </a:rPr>
              <a:t>2 minutes</a:t>
            </a:r>
          </a:p>
          <a:p>
            <a:pPr>
              <a:spcAft>
                <a:spcPts val="600"/>
              </a:spcAft>
            </a:pPr>
            <a:endParaRPr lang="en-US" sz="900" dirty="0">
              <a:solidFill>
                <a:srgbClr val="FF0000"/>
              </a:solidFill>
            </a:endParaRPr>
          </a:p>
          <a:p>
            <a:pPr>
              <a:spcAft>
                <a:spcPts val="600"/>
              </a:spcAft>
            </a:pPr>
            <a:r>
              <a:rPr lang="en-US" sz="900" dirty="0">
                <a:solidFill>
                  <a:srgbClr val="FF0000"/>
                </a:solidFill>
              </a:rPr>
              <a:t>Review the learning objectives.</a:t>
            </a:r>
          </a:p>
          <a:p>
            <a:pPr indent="228593">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41223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28</a:t>
            </a:fld>
            <a:endParaRPr lang="en-US"/>
          </a:p>
        </p:txBody>
      </p:sp>
    </p:spTree>
    <p:extLst>
      <p:ext uri="{BB962C8B-B14F-4D97-AF65-F5344CB8AC3E}">
        <p14:creationId xmlns:p14="http://schemas.microsoft.com/office/powerpoint/2010/main" val="460427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29</a:t>
            </a:fld>
            <a:endParaRPr lang="en-US"/>
          </a:p>
        </p:txBody>
      </p:sp>
    </p:spTree>
    <p:extLst>
      <p:ext uri="{BB962C8B-B14F-4D97-AF65-F5344CB8AC3E}">
        <p14:creationId xmlns:p14="http://schemas.microsoft.com/office/powerpoint/2010/main" val="4177962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30</a:t>
            </a:fld>
            <a:endParaRPr lang="en-US"/>
          </a:p>
        </p:txBody>
      </p:sp>
    </p:spTree>
    <p:extLst>
      <p:ext uri="{BB962C8B-B14F-4D97-AF65-F5344CB8AC3E}">
        <p14:creationId xmlns:p14="http://schemas.microsoft.com/office/powerpoint/2010/main" val="1292468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31</a:t>
            </a:fld>
            <a:endParaRPr lang="en-US"/>
          </a:p>
        </p:txBody>
      </p:sp>
    </p:spTree>
    <p:extLst>
      <p:ext uri="{BB962C8B-B14F-4D97-AF65-F5344CB8AC3E}">
        <p14:creationId xmlns:p14="http://schemas.microsoft.com/office/powerpoint/2010/main" val="2526399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32</a:t>
            </a:fld>
            <a:endParaRPr lang="en-US"/>
          </a:p>
        </p:txBody>
      </p:sp>
    </p:spTree>
    <p:extLst>
      <p:ext uri="{BB962C8B-B14F-4D97-AF65-F5344CB8AC3E}">
        <p14:creationId xmlns:p14="http://schemas.microsoft.com/office/powerpoint/2010/main" val="489005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33</a:t>
            </a:fld>
            <a:endParaRPr lang="en-US"/>
          </a:p>
        </p:txBody>
      </p:sp>
    </p:spTree>
    <p:extLst>
      <p:ext uri="{BB962C8B-B14F-4D97-AF65-F5344CB8AC3E}">
        <p14:creationId xmlns:p14="http://schemas.microsoft.com/office/powerpoint/2010/main" val="2359900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34</a:t>
            </a:fld>
            <a:endParaRPr lang="en-US"/>
          </a:p>
        </p:txBody>
      </p:sp>
    </p:spTree>
    <p:extLst>
      <p:ext uri="{BB962C8B-B14F-4D97-AF65-F5344CB8AC3E}">
        <p14:creationId xmlns:p14="http://schemas.microsoft.com/office/powerpoint/2010/main" val="3447425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35</a:t>
            </a:fld>
            <a:endParaRPr lang="en-US"/>
          </a:p>
        </p:txBody>
      </p:sp>
    </p:spTree>
    <p:extLst>
      <p:ext uri="{BB962C8B-B14F-4D97-AF65-F5344CB8AC3E}">
        <p14:creationId xmlns:p14="http://schemas.microsoft.com/office/powerpoint/2010/main" val="3777632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36</a:t>
            </a:fld>
            <a:endParaRPr lang="en-US"/>
          </a:p>
        </p:txBody>
      </p:sp>
    </p:spTree>
    <p:extLst>
      <p:ext uri="{BB962C8B-B14F-4D97-AF65-F5344CB8AC3E}">
        <p14:creationId xmlns:p14="http://schemas.microsoft.com/office/powerpoint/2010/main" val="2969072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37</a:t>
            </a:fld>
            <a:endParaRPr lang="en-US"/>
          </a:p>
        </p:txBody>
      </p:sp>
    </p:spTree>
    <p:extLst>
      <p:ext uri="{BB962C8B-B14F-4D97-AF65-F5344CB8AC3E}">
        <p14:creationId xmlns:p14="http://schemas.microsoft.com/office/powerpoint/2010/main" val="555898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Virtual Machines lets you create and use virtual machines in the cloud. This is one of Azure’s </a:t>
            </a:r>
            <a:r>
              <a:rPr lang="en-US" sz="1200" b="0" i="1" kern="1200" dirty="0">
                <a:solidFill>
                  <a:schemeClr val="tx1"/>
                </a:solidFill>
                <a:effectLst/>
                <a:latin typeface="+mn-lt"/>
                <a:ea typeface="+mn-ea"/>
                <a:cs typeface="+mn-cs"/>
              </a:rPr>
              <a:t>Infrastructure as a Service (IaaS)</a:t>
            </a:r>
            <a:r>
              <a:rPr lang="en-US" sz="1200" b="0" i="0" kern="1200" baseline="0" dirty="0">
                <a:solidFill>
                  <a:schemeClr val="tx1"/>
                </a:solidFill>
                <a:effectLst/>
                <a:latin typeface="+mn-lt"/>
                <a:ea typeface="+mn-ea"/>
                <a:cs typeface="+mn-cs"/>
              </a:rPr>
              <a:t> features.  The A </a:t>
            </a:r>
            <a:r>
              <a:rPr lang="en-US" sz="1200" b="0" i="0" kern="1200" dirty="0">
                <a:solidFill>
                  <a:schemeClr val="tx1"/>
                </a:solidFill>
                <a:effectLst/>
                <a:latin typeface="+mn-lt"/>
                <a:ea typeface="+mn-ea"/>
                <a:cs typeface="+mn-cs"/>
              </a:rPr>
              <a:t>virtual machine technology can be used in variety of ways.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720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38</a:t>
            </a:fld>
            <a:endParaRPr lang="en-US"/>
          </a:p>
        </p:txBody>
      </p:sp>
    </p:spTree>
    <p:extLst>
      <p:ext uri="{BB962C8B-B14F-4D97-AF65-F5344CB8AC3E}">
        <p14:creationId xmlns:p14="http://schemas.microsoft.com/office/powerpoint/2010/main" val="914063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39</a:t>
            </a:fld>
            <a:endParaRPr lang="en-US"/>
          </a:p>
        </p:txBody>
      </p:sp>
    </p:spTree>
    <p:extLst>
      <p:ext uri="{BB962C8B-B14F-4D97-AF65-F5344CB8AC3E}">
        <p14:creationId xmlns:p14="http://schemas.microsoft.com/office/powerpoint/2010/main" val="3641362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1A41F1F-90BE-488A-B820-D47438566D65}" type="slidenum">
              <a:rPr lang="en-US" smtClean="0"/>
              <a:t>40</a:t>
            </a:fld>
            <a:endParaRPr lang="en-US"/>
          </a:p>
        </p:txBody>
      </p:sp>
    </p:spTree>
    <p:extLst>
      <p:ext uri="{BB962C8B-B14F-4D97-AF65-F5344CB8AC3E}">
        <p14:creationId xmlns:p14="http://schemas.microsoft.com/office/powerpoint/2010/main" val="159228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41</a:t>
            </a:fld>
            <a:endParaRPr lang="en-US"/>
          </a:p>
        </p:txBody>
      </p:sp>
    </p:spTree>
    <p:extLst>
      <p:ext uri="{BB962C8B-B14F-4D97-AF65-F5344CB8AC3E}">
        <p14:creationId xmlns:p14="http://schemas.microsoft.com/office/powerpoint/2010/main" val="112629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42</a:t>
            </a:fld>
            <a:endParaRPr lang="en-US"/>
          </a:p>
        </p:txBody>
      </p:sp>
    </p:spTree>
    <p:extLst>
      <p:ext uri="{BB962C8B-B14F-4D97-AF65-F5344CB8AC3E}">
        <p14:creationId xmlns:p14="http://schemas.microsoft.com/office/powerpoint/2010/main" val="629654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1A41F1F-90BE-488A-B820-D47438566D65}" type="slidenum">
              <a:rPr lang="en-US" smtClean="0"/>
              <a:t>43</a:t>
            </a:fld>
            <a:endParaRPr lang="en-US"/>
          </a:p>
        </p:txBody>
      </p:sp>
    </p:spTree>
    <p:extLst>
      <p:ext uri="{BB962C8B-B14F-4D97-AF65-F5344CB8AC3E}">
        <p14:creationId xmlns:p14="http://schemas.microsoft.com/office/powerpoint/2010/main" val="202463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7A2D9050-ECBC-4706-AA5F-C061ABCE0250}" type="slidenum">
              <a:rPr lang="en-US" smtClean="0"/>
              <a:t>44</a:t>
            </a:fld>
            <a:endParaRPr lang="en-US"/>
          </a:p>
        </p:txBody>
      </p:sp>
    </p:spTree>
    <p:extLst>
      <p:ext uri="{BB962C8B-B14F-4D97-AF65-F5344CB8AC3E}">
        <p14:creationId xmlns:p14="http://schemas.microsoft.com/office/powerpoint/2010/main" val="3303068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Virtual Machines lets you create and use virtual machines in the cloud. This is one of Azure’s </a:t>
            </a:r>
            <a:r>
              <a:rPr lang="en-US" sz="1200" b="0" i="1" kern="1200" dirty="0">
                <a:solidFill>
                  <a:schemeClr val="tx1"/>
                </a:solidFill>
                <a:effectLst/>
                <a:latin typeface="+mn-lt"/>
                <a:ea typeface="+mn-ea"/>
                <a:cs typeface="+mn-cs"/>
              </a:rPr>
              <a:t>Infrastructure as a Service (IaaS)</a:t>
            </a:r>
            <a:r>
              <a:rPr lang="en-US" sz="1200" b="0" i="0" kern="1200" baseline="0" dirty="0">
                <a:solidFill>
                  <a:schemeClr val="tx1"/>
                </a:solidFill>
                <a:effectLst/>
                <a:latin typeface="+mn-lt"/>
                <a:ea typeface="+mn-ea"/>
                <a:cs typeface="+mn-cs"/>
              </a:rPr>
              <a:t> features.  The A </a:t>
            </a:r>
            <a:r>
              <a:rPr lang="en-US" sz="1200" b="0" i="0" kern="1200" dirty="0">
                <a:solidFill>
                  <a:schemeClr val="tx1"/>
                </a:solidFill>
                <a:effectLst/>
                <a:latin typeface="+mn-lt"/>
                <a:ea typeface="+mn-ea"/>
                <a:cs typeface="+mn-cs"/>
              </a:rPr>
              <a:t>virtual machine technology can be used in variety of ways.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9664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SSMS</a:t>
            </a:r>
          </a:p>
          <a:p>
            <a:r>
              <a:rPr lang="en-US" dirty="0"/>
              <a:t>Generate a credential for</a:t>
            </a:r>
            <a:r>
              <a:rPr lang="en-US" baseline="0" dirty="0"/>
              <a:t> SQL Server to use to access blob storage</a:t>
            </a:r>
          </a:p>
          <a:p>
            <a:r>
              <a:rPr lang="en-US" baseline="0" dirty="0"/>
              <a:t>Backup database</a:t>
            </a:r>
          </a:p>
          <a:p>
            <a:pPr marL="171450" indent="-171450">
              <a:buFontTx/>
              <a:buChar char="-"/>
            </a:pPr>
            <a:r>
              <a:rPr lang="en-US" baseline="0" dirty="0"/>
              <a:t>Select URL</a:t>
            </a:r>
          </a:p>
          <a:p>
            <a:pPr marL="171450" indent="-171450">
              <a:buFontTx/>
              <a:buChar char="-"/>
            </a:pPr>
            <a:r>
              <a:rPr lang="en-US" baseline="0" dirty="0"/>
              <a:t>Select the credential</a:t>
            </a:r>
          </a:p>
          <a:p>
            <a:pPr marL="171450" indent="-171450">
              <a:buFontTx/>
              <a:buChar char="-"/>
            </a:pPr>
            <a:r>
              <a:rPr lang="en-US" baseline="0" dirty="0"/>
              <a:t>Set storage account and container</a:t>
            </a:r>
          </a:p>
          <a:p>
            <a:pPr marL="171450" indent="-171450">
              <a:buFontTx/>
              <a:buChar char="-"/>
            </a:pPr>
            <a:endParaRPr lang="en-US" baseline="0" dirty="0"/>
          </a:p>
          <a:p>
            <a:pPr marL="0" indent="0">
              <a:buFontTx/>
              <a:buNone/>
            </a:pPr>
            <a:r>
              <a:rPr lang="en-US" baseline="0" dirty="0"/>
              <a:t>Show the back up in blob storage.</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7A2D9050-ECBC-4706-AA5F-C061ABCE0250}" type="slidenum">
              <a:rPr lang="en-US" smtClean="0"/>
              <a:t>47</a:t>
            </a:fld>
            <a:endParaRPr lang="en-US"/>
          </a:p>
        </p:txBody>
      </p:sp>
    </p:spTree>
    <p:extLst>
      <p:ext uri="{BB962C8B-B14F-4D97-AF65-F5344CB8AC3E}">
        <p14:creationId xmlns:p14="http://schemas.microsoft.com/office/powerpoint/2010/main" val="1851034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Virtual Machines lets you create and use virtual machines in the cloud. This is one of Azure’s </a:t>
            </a:r>
            <a:r>
              <a:rPr lang="en-US" sz="1200" b="0" i="1" kern="1200" dirty="0">
                <a:solidFill>
                  <a:schemeClr val="tx1"/>
                </a:solidFill>
                <a:effectLst/>
                <a:latin typeface="+mn-lt"/>
                <a:ea typeface="+mn-ea"/>
                <a:cs typeface="+mn-cs"/>
              </a:rPr>
              <a:t>Infrastructure as a Service (IaaS)</a:t>
            </a:r>
            <a:r>
              <a:rPr lang="en-US" sz="1200" b="0" i="0" kern="1200" baseline="0" dirty="0">
                <a:solidFill>
                  <a:schemeClr val="tx1"/>
                </a:solidFill>
                <a:effectLst/>
                <a:latin typeface="+mn-lt"/>
                <a:ea typeface="+mn-ea"/>
                <a:cs typeface="+mn-cs"/>
              </a:rPr>
              <a:t> features.  The A </a:t>
            </a:r>
            <a:r>
              <a:rPr lang="en-US" sz="1200" b="0" i="0" kern="1200" dirty="0">
                <a:solidFill>
                  <a:schemeClr val="tx1"/>
                </a:solidFill>
                <a:effectLst/>
                <a:latin typeface="+mn-lt"/>
                <a:ea typeface="+mn-ea"/>
                <a:cs typeface="+mn-cs"/>
              </a:rPr>
              <a:t>virtual machine technology can be used in variety of ways.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8980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07136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Virtual Machines lets you create and use virtual machines in the cloud. This is one of Azure’s </a:t>
            </a:r>
            <a:r>
              <a:rPr lang="en-US" sz="1200" b="0" i="1" kern="1200" dirty="0">
                <a:solidFill>
                  <a:schemeClr val="tx1"/>
                </a:solidFill>
                <a:effectLst/>
                <a:latin typeface="+mn-lt"/>
                <a:ea typeface="+mn-ea"/>
                <a:cs typeface="+mn-cs"/>
              </a:rPr>
              <a:t>Infrastructure as a Service (IaaS)</a:t>
            </a:r>
            <a:r>
              <a:rPr lang="en-US" sz="1200" b="0" i="0" kern="1200" baseline="0" dirty="0">
                <a:solidFill>
                  <a:schemeClr val="tx1"/>
                </a:solidFill>
                <a:effectLst/>
                <a:latin typeface="+mn-lt"/>
                <a:ea typeface="+mn-ea"/>
                <a:cs typeface="+mn-cs"/>
              </a:rPr>
              <a:t> features.  The A </a:t>
            </a:r>
            <a:r>
              <a:rPr lang="en-US" sz="1200" b="0" i="0" kern="1200" dirty="0">
                <a:solidFill>
                  <a:schemeClr val="tx1"/>
                </a:solidFill>
                <a:effectLst/>
                <a:latin typeface="+mn-lt"/>
                <a:ea typeface="+mn-ea"/>
                <a:cs typeface="+mn-cs"/>
              </a:rPr>
              <a:t>virtual machine technology can be used in variety of ways.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888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1865458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1/19/2017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637955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Virtual Machines lets you create and use virtual machines in the cloud. This is one of Azure’s </a:t>
            </a:r>
            <a:r>
              <a:rPr lang="en-US" sz="1200" b="0" i="1" kern="1200" dirty="0">
                <a:solidFill>
                  <a:schemeClr val="tx1"/>
                </a:solidFill>
                <a:effectLst/>
                <a:latin typeface="+mn-lt"/>
                <a:ea typeface="+mn-ea"/>
                <a:cs typeface="+mn-cs"/>
              </a:rPr>
              <a:t>Infrastructure as a Service (IaaS)</a:t>
            </a:r>
            <a:r>
              <a:rPr lang="en-US" sz="1200" b="0" i="0" kern="1200" baseline="0" dirty="0">
                <a:solidFill>
                  <a:schemeClr val="tx1"/>
                </a:solidFill>
                <a:effectLst/>
                <a:latin typeface="+mn-lt"/>
                <a:ea typeface="+mn-ea"/>
                <a:cs typeface="+mn-cs"/>
              </a:rPr>
              <a:t> features.  The A </a:t>
            </a:r>
            <a:r>
              <a:rPr lang="en-US" sz="1200" b="0" i="0" kern="1200" dirty="0">
                <a:solidFill>
                  <a:schemeClr val="tx1"/>
                </a:solidFill>
                <a:effectLst/>
                <a:latin typeface="+mn-lt"/>
                <a:ea typeface="+mn-ea"/>
                <a:cs typeface="+mn-cs"/>
              </a:rPr>
              <a:t>virtual machine technology can be used in variety of ways.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41523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528605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1/19/2017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512424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76417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96523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Virtual Machines lets you create and use virtual machines in the cloud. This is one of Azure’s </a:t>
            </a:r>
            <a:r>
              <a:rPr lang="en-US" sz="1200" b="0" i="1" kern="1200" dirty="0">
                <a:solidFill>
                  <a:schemeClr val="tx1"/>
                </a:solidFill>
                <a:effectLst/>
                <a:latin typeface="+mn-lt"/>
                <a:ea typeface="+mn-ea"/>
                <a:cs typeface="+mn-cs"/>
              </a:rPr>
              <a:t>Infrastructure as a Service (IaaS)</a:t>
            </a:r>
            <a:r>
              <a:rPr lang="en-US" sz="1200" b="0" i="0" kern="1200" baseline="0" dirty="0">
                <a:solidFill>
                  <a:schemeClr val="tx1"/>
                </a:solidFill>
                <a:effectLst/>
                <a:latin typeface="+mn-lt"/>
                <a:ea typeface="+mn-ea"/>
                <a:cs typeface="+mn-cs"/>
              </a:rPr>
              <a:t> features.  The A </a:t>
            </a:r>
            <a:r>
              <a:rPr lang="en-US" sz="1200" b="0" i="0" kern="1200" dirty="0">
                <a:solidFill>
                  <a:schemeClr val="tx1"/>
                </a:solidFill>
                <a:effectLst/>
                <a:latin typeface="+mn-lt"/>
                <a:ea typeface="+mn-ea"/>
                <a:cs typeface="+mn-cs"/>
              </a:rPr>
              <a:t>virtual machine technology can be used in variety of ways.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6700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latin typeface="Times" panose="02020603050405020304" pitchFamily="18" charset="0"/>
              <a:ea typeface="ＭＳ Ｐゴシック" pitchFamily="34" charset="-128"/>
            </a:endParaRPr>
          </a:p>
        </p:txBody>
      </p:sp>
      <p:sp>
        <p:nvSpPr>
          <p:cNvPr id="4" name="Footer Placeholder 3"/>
          <p:cNvSpPr>
            <a:spLocks noGrp="1"/>
          </p:cNvSpPr>
          <p:nvPr>
            <p:ph type="ftr" sz="quarter" idx="4"/>
          </p:nvPr>
        </p:nvSpPr>
        <p:spPr/>
        <p:txBody>
          <a:bodyPr/>
          <a:lstStyle/>
          <a:p>
            <a:pPr defTabSz="914099">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38917"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311B6D"/>
                </a:solidFill>
                <a:latin typeface="Arial" panose="020B0604020202020204" pitchFamily="34" charset="0"/>
                <a:ea typeface="ＭＳ Ｐゴシック" pitchFamily="34" charset="-128"/>
              </a:defRPr>
            </a:lvl1pPr>
            <a:lvl2pPr marL="742950" indent="-285750">
              <a:defRPr sz="2400">
                <a:solidFill>
                  <a:srgbClr val="311B6D"/>
                </a:solidFill>
                <a:latin typeface="Arial" panose="020B0604020202020204" pitchFamily="34" charset="0"/>
                <a:ea typeface="ＭＳ Ｐゴシック" pitchFamily="34" charset="-128"/>
              </a:defRPr>
            </a:lvl2pPr>
            <a:lvl3pPr marL="1143000" indent="-228600">
              <a:defRPr sz="2400">
                <a:solidFill>
                  <a:srgbClr val="311B6D"/>
                </a:solidFill>
                <a:latin typeface="Arial" panose="020B0604020202020204" pitchFamily="34" charset="0"/>
                <a:ea typeface="ＭＳ Ｐゴシック" pitchFamily="34" charset="-128"/>
              </a:defRPr>
            </a:lvl3pPr>
            <a:lvl4pPr marL="1600200" indent="-228600">
              <a:defRPr sz="2400">
                <a:solidFill>
                  <a:srgbClr val="311B6D"/>
                </a:solidFill>
                <a:latin typeface="Arial" panose="020B0604020202020204" pitchFamily="34" charset="0"/>
                <a:ea typeface="ＭＳ Ｐゴシック" pitchFamily="34" charset="-128"/>
              </a:defRPr>
            </a:lvl4pPr>
            <a:lvl5pPr marL="2057400" indent="-228600">
              <a:defRPr sz="2400">
                <a:solidFill>
                  <a:srgbClr val="311B6D"/>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9pPr>
          </a:lstStyle>
          <a:p>
            <a:fld id="{56E9920D-E81E-40A6-976D-8EE0A83ABBDA}" type="datetime1">
              <a:rPr lang="en-US" altLang="en-US" sz="1200" smtClean="0">
                <a:solidFill>
                  <a:srgbClr val="000000"/>
                </a:solidFill>
                <a:latin typeface="Times" panose="02020603050405020304" pitchFamily="18" charset="0"/>
              </a:rPr>
              <a:pPr/>
              <a:t>1/19/2017</a:t>
            </a:fld>
            <a:endParaRPr lang="en-US" altLang="en-US" sz="1200">
              <a:solidFill>
                <a:srgbClr val="000000"/>
              </a:solidFill>
              <a:latin typeface="Times" panose="02020603050405020304" pitchFamily="18" charset="0"/>
            </a:endParaRPr>
          </a:p>
        </p:txBody>
      </p:sp>
      <p:sp>
        <p:nvSpPr>
          <p:cNvPr id="38918"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311B6D"/>
                </a:solidFill>
                <a:latin typeface="Arial" panose="020B0604020202020204" pitchFamily="34" charset="0"/>
                <a:ea typeface="ＭＳ Ｐゴシック" pitchFamily="34" charset="-128"/>
              </a:defRPr>
            </a:lvl1pPr>
            <a:lvl2pPr marL="742950" indent="-285750">
              <a:defRPr sz="2400">
                <a:solidFill>
                  <a:srgbClr val="311B6D"/>
                </a:solidFill>
                <a:latin typeface="Arial" panose="020B0604020202020204" pitchFamily="34" charset="0"/>
                <a:ea typeface="ＭＳ Ｐゴシック" pitchFamily="34" charset="-128"/>
              </a:defRPr>
            </a:lvl2pPr>
            <a:lvl3pPr marL="1143000" indent="-228600">
              <a:defRPr sz="2400">
                <a:solidFill>
                  <a:srgbClr val="311B6D"/>
                </a:solidFill>
                <a:latin typeface="Arial" panose="020B0604020202020204" pitchFamily="34" charset="0"/>
                <a:ea typeface="ＭＳ Ｐゴシック" pitchFamily="34" charset="-128"/>
              </a:defRPr>
            </a:lvl3pPr>
            <a:lvl4pPr marL="1600200" indent="-228600">
              <a:defRPr sz="2400">
                <a:solidFill>
                  <a:srgbClr val="311B6D"/>
                </a:solidFill>
                <a:latin typeface="Arial" panose="020B0604020202020204" pitchFamily="34" charset="0"/>
                <a:ea typeface="ＭＳ Ｐゴシック" pitchFamily="34" charset="-128"/>
              </a:defRPr>
            </a:lvl4pPr>
            <a:lvl5pPr marL="2057400" indent="-228600">
              <a:defRPr sz="2400">
                <a:solidFill>
                  <a:srgbClr val="311B6D"/>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9pPr>
          </a:lstStyle>
          <a:p>
            <a:fld id="{182B9915-B4F7-45A1-85B2-DDEBBD65D2D4}" type="slidenum">
              <a:rPr lang="en-US" altLang="en-US" sz="1200" smtClean="0">
                <a:solidFill>
                  <a:srgbClr val="000000"/>
                </a:solidFill>
                <a:latin typeface="Times" panose="02020603050405020304" pitchFamily="18" charset="0"/>
              </a:rPr>
              <a:pPr/>
              <a:t>9</a:t>
            </a:fld>
            <a:endParaRPr lang="en-US" altLang="en-US" sz="1200">
              <a:solidFill>
                <a:srgbClr val="000000"/>
              </a:solidFill>
              <a:latin typeface="Times" panose="02020603050405020304" pitchFamily="18" charset="0"/>
            </a:endParaRPr>
          </a:p>
        </p:txBody>
      </p:sp>
    </p:spTree>
    <p:extLst>
      <p:ext uri="{BB962C8B-B14F-4D97-AF65-F5344CB8AC3E}">
        <p14:creationId xmlns:p14="http://schemas.microsoft.com/office/powerpoint/2010/main" val="385180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FE180A97-E405-495E-91E9-8E542344D7A8}" type="slidenum">
              <a:rPr lang="en-US" smtClean="0"/>
              <a:t>11</a:t>
            </a:fld>
            <a:endParaRPr lang="en-US"/>
          </a:p>
        </p:txBody>
      </p:sp>
    </p:spTree>
    <p:extLst>
      <p:ext uri="{BB962C8B-B14F-4D97-AF65-F5344CB8AC3E}">
        <p14:creationId xmlns:p14="http://schemas.microsoft.com/office/powerpoint/2010/main" val="1070081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Master" Target="../slideMasters/slideMaster4.xml"/><Relationship Id="rId5" Type="http://schemas.openxmlformats.org/officeDocument/2006/relationships/image" Target="../media/image44.png"/><Relationship Id="rId4" Type="http://schemas.microsoft.com/office/2007/relationships/hdphoto" Target="../media/hdphoto2.wdp"/></Relationships>
</file>

<file path=ppt/slideLayouts/_rels/slideLayout1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xml"/><Relationship Id="rId7"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9" Type="http://schemas.openxmlformats.org/officeDocument/2006/relationships/image" Target="../media/image5.emf"/></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8" y="1"/>
            <a:ext cx="12190992" cy="6400800"/>
          </a:xfrm>
          <a:prstGeom prst="rect">
            <a:avLst/>
          </a:prstGeom>
        </p:spPr>
      </p:pic>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176747471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68927" y="1541206"/>
            <a:ext cx="11541863" cy="266534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Your anonymous feedback is greatly appreciated.</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Please rate this session at the end of the day at the URL below.</a:t>
            </a: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userDrawn="1"/>
        </p:nvSpPr>
        <p:spPr>
          <a:xfrm>
            <a:off x="268926" y="208533"/>
            <a:ext cx="11541863" cy="12095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Thank You!</a:t>
            </a:r>
          </a:p>
        </p:txBody>
      </p:sp>
    </p:spTree>
    <p:extLst>
      <p:ext uri="{BB962C8B-B14F-4D97-AF65-F5344CB8AC3E}">
        <p14:creationId xmlns:p14="http://schemas.microsoft.com/office/powerpoint/2010/main" val="305414468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353245" cy="1344828"/>
          </a:xfrm>
          <a:prstGeom prst="rect">
            <a:avLst/>
          </a:prstGeom>
        </p:spPr>
      </p:pic>
    </p:spTree>
    <p:extLst>
      <p:ext uri="{BB962C8B-B14F-4D97-AF65-F5344CB8AC3E}">
        <p14:creationId xmlns:p14="http://schemas.microsoft.com/office/powerpoint/2010/main" val="125688429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36365762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153143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0029663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38600" y="298255"/>
            <a:ext cx="5289112"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1757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23" y="2907733"/>
            <a:ext cx="12191377" cy="3582366"/>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161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718860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2158150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06101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034974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userDrawn="1"/>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marL="0" marR="0" lvl="0" indent="0" algn="l" defTabSz="895888"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 2015 Microsoft Corporation. All rights reserved. Microsoft, Windows, Windows Vista and other product names are or may be registered trademarks and/or trademarks in the U.S. and/or other countries.</a:t>
            </a:r>
          </a:p>
          <a:p>
            <a:pPr marL="0" marR="0" lvl="0" indent="0" algn="l" defTabSz="895888" rtl="0" eaLnBrk="0"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17538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3000775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040756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344387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1304090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0797744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3165796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8140929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1440297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2058846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161020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87428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41349613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6278613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2081792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7978496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60780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0560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314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15245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91999" cy="6855984"/>
          </a:xfrm>
          <a:prstGeom prst="rect">
            <a:avLst/>
          </a:prstGeom>
        </p:spPr>
      </p:pic>
      <p:sp>
        <p:nvSpPr>
          <p:cNvPr id="14" name="Dark gradation bottom"/>
          <p:cNvSpPr/>
          <p:nvPr userDrawn="1"/>
        </p:nvSpPr>
        <p:spPr bwMode="gray">
          <a:xfrm flipV="1">
            <a:off x="1" y="-2"/>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6"/>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318655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309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32" name="think-cell Slide" r:id="rId8" imgW="270" imgH="270" progId="TCLayout.ActiveDocument.1">
                  <p:embed/>
                </p:oleObj>
              </mc:Choice>
              <mc:Fallback>
                <p:oleObj name="think-cell Slide" r:id="rId8" imgW="270" imgH="270" progId="TCLayout.ActiveDocument.1">
                  <p:embed/>
                  <p:pic>
                    <p:nvPicPr>
                      <p:cNvPr id="3" name="Object 2" hidden="1"/>
                      <p:cNvPicPr/>
                      <p:nvPr/>
                    </p:nvPicPr>
                    <p:blipFill>
                      <a:blip r:embed="rId9"/>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0"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0" y="850392"/>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589" indent="0">
              <a:buNone/>
              <a:defRPr/>
            </a:lvl2pPr>
            <a:lvl3pPr marL="588298" indent="0">
              <a:buNone/>
              <a:defRPr/>
            </a:lvl3pPr>
            <a:lvl4pPr marL="869886" indent="0">
              <a:buNone/>
              <a:defRPr/>
            </a:lvl4pPr>
            <a:lvl5pPr marL="1105205" indent="0">
              <a:buNone/>
              <a:defRPr/>
            </a:lvl5pPr>
          </a:lstStyle>
          <a:p>
            <a:pPr lvl="0"/>
            <a:r>
              <a:rPr lang="en-US" dirty="0"/>
              <a:t>Click to add subtitle</a:t>
            </a:r>
          </a:p>
        </p:txBody>
      </p:sp>
      <p:sp>
        <p:nvSpPr>
          <p:cNvPr id="16" name="Text Placeholder 15"/>
          <p:cNvSpPr>
            <a:spLocks noGrp="1"/>
          </p:cNvSpPr>
          <p:nvPr>
            <p:ph type="body" sz="quarter" idx="14"/>
            <p:custDataLst>
              <p:tags r:id="rId5"/>
            </p:custDataLst>
          </p:nvPr>
        </p:nvSpPr>
        <p:spPr>
          <a:xfrm>
            <a:off x="404813" y="1330326"/>
            <a:ext cx="11365992" cy="27699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custDataLst>
              <p:tags r:id="rId6"/>
            </p:custDataLst>
          </p:nvPr>
        </p:nvSpPr>
        <p:spPr>
          <a:xfrm>
            <a:off x="11367166" y="6437243"/>
            <a:ext cx="555596" cy="13448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5512388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8" y="1"/>
            <a:ext cx="12190992" cy="6400800"/>
          </a:xfrm>
          <a:prstGeom prst="rect">
            <a:avLst/>
          </a:prstGeom>
        </p:spPr>
      </p:pic>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Architect</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Architect</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127949881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1452304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804310"/>
      </p:ext>
    </p:extLst>
  </p:cSld>
  <p:clrMapOvr>
    <a:masterClrMapping/>
  </p:clrMapOvr>
  <p:transition>
    <p:fade/>
  </p:transition>
  <p:hf sldNum="0"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2330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280165618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5810895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679465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3755348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300293228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userDrawn="1"/>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27266987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0057403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userDrawn="1"/>
        </p:nvSpPr>
        <p:spPr bwMode="blackWhite">
          <a:xfrm>
            <a:off x="269239" y="5621781"/>
            <a:ext cx="11617961" cy="859927"/>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5216045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3523546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2"/>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2"/>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7169391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6"/>
              </a:lnSpc>
              <a:defRPr sz="5687" baseline="0">
                <a:solidFill>
                  <a:schemeClr val="accent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2852063"/>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0463824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a:t>Microsoft Confidential</a:t>
            </a:r>
          </a:p>
        </p:txBody>
      </p:sp>
      <p:sp>
        <p:nvSpPr>
          <p:cNvPr id="3" name="Slide Number Placeholder 2"/>
          <p:cNvSpPr>
            <a:spLocks noGrp="1"/>
          </p:cNvSpPr>
          <p:nvPr>
            <p:ph type="sldNum" sz="quarter" idx="13"/>
          </p:nvPr>
        </p:nvSpPr>
        <p:spPr/>
        <p:txBody>
          <a:bodyPr/>
          <a:lstStyle/>
          <a:p>
            <a:fld id="{27258FFF-F925-446B-8502-81C933981705}" type="slidenum">
              <a:rPr lang="en-US" smtClean="0"/>
              <a:pPr/>
              <a:t>‹#›</a:t>
            </a:fld>
            <a:endParaRPr lang="en-US"/>
          </a:p>
        </p:txBody>
      </p:sp>
      <p:sp>
        <p:nvSpPr>
          <p:cNvPr id="9" name="Text Placeholder 4"/>
          <p:cNvSpPr>
            <a:spLocks noGrp="1"/>
          </p:cNvSpPr>
          <p:nvPr>
            <p:ph type="body" sz="quarter" idx="10"/>
          </p:nvPr>
        </p:nvSpPr>
        <p:spPr>
          <a:xfrm>
            <a:off x="269416" y="271604"/>
            <a:ext cx="6274791" cy="641714"/>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3849355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only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183749" y="196698"/>
            <a:ext cx="11037715" cy="502885"/>
          </a:xfrm>
          <a:ln>
            <a:noFill/>
          </a:ln>
        </p:spPr>
        <p:txBody>
          <a:bodyPr anchor="ctr" anchorCtr="0">
            <a:noAutofit/>
          </a:bodyPr>
          <a:lstStyle>
            <a:lvl1pPr marL="0" indent="0">
              <a:buNone/>
              <a:defRPr sz="4313"/>
            </a:lvl1pPr>
            <a:lvl2pPr marL="609543" indent="0">
              <a:buNone/>
              <a:defRPr/>
            </a:lvl2pPr>
          </a:lstStyle>
          <a:p>
            <a:pPr lvl="0"/>
            <a:r>
              <a:rPr lang="en-US" dirty="0"/>
              <a:t>Heading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643045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20499753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WC - Title Slide White Option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5"/>
            <a:ext cx="6273419" cy="670495"/>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Segoe Pro SemiLight" panose="020B0402040204020203" pitchFamily="34" charset="0"/>
                <a:cs typeface="Segoe UI Semibold" panose="020B0702040204020203" pitchFamily="34" charset="0"/>
              </a:defRPr>
            </a:lvl1pPr>
          </a:lstStyle>
          <a:p>
            <a:pPr lvl="0"/>
            <a:r>
              <a:rPr lang="en-US" dirty="0"/>
              <a:t>Module Name</a:t>
            </a:r>
          </a:p>
        </p:txBody>
      </p:sp>
      <p:sp>
        <p:nvSpPr>
          <p:cNvPr id="9" name="Title 1"/>
          <p:cNvSpPr>
            <a:spLocks noGrp="1"/>
          </p:cNvSpPr>
          <p:nvPr>
            <p:ph type="title" hasCustomPrompt="1"/>
          </p:nvPr>
        </p:nvSpPr>
        <p:spPr>
          <a:xfrm>
            <a:off x="269303" y="2075841"/>
            <a:ext cx="627522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latin typeface="Segoe UI Semibold" panose="020B0702040204020203" pitchFamily="34" charset="0"/>
                <a:cs typeface="Segoe UI Semibold" panose="020B0702040204020203" pitchFamily="34" charset="0"/>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8215" y="462286"/>
            <a:ext cx="1632775" cy="510501"/>
          </a:xfrm>
          <a:prstGeom prst="rect">
            <a:avLst/>
          </a:prstGeom>
        </p:spPr>
      </p:pic>
      <p:grpSp>
        <p:nvGrpSpPr>
          <p:cNvPr id="137" name="Group 442"/>
          <p:cNvGrpSpPr/>
          <p:nvPr userDrawn="1"/>
        </p:nvGrpSpPr>
        <p:grpSpPr>
          <a:xfrm>
            <a:off x="8688290" y="5056310"/>
            <a:ext cx="2632079" cy="1331033"/>
            <a:chOff x="3506790" y="2062164"/>
            <a:chExt cx="2257424" cy="1141411"/>
          </a:xfrm>
        </p:grpSpPr>
        <p:grpSp>
          <p:nvGrpSpPr>
            <p:cNvPr id="138" name="Group 4"/>
            <p:cNvGrpSpPr>
              <a:grpSpLocks noChangeAspect="1"/>
            </p:cNvGrpSpPr>
            <p:nvPr/>
          </p:nvGrpSpPr>
          <p:grpSpPr bwMode="auto">
            <a:xfrm>
              <a:off x="3506790" y="2911475"/>
              <a:ext cx="719138" cy="292100"/>
              <a:chOff x="2209" y="1834"/>
              <a:chExt cx="453" cy="184"/>
            </a:xfrm>
          </p:grpSpPr>
          <p:sp>
            <p:nvSpPr>
              <p:cNvPr id="146" name="AutoShape 3"/>
              <p:cNvSpPr>
                <a:spLocks noChangeAspect="1" noChangeArrowheads="1" noTextEdit="1"/>
              </p:cNvSpPr>
              <p:nvPr/>
            </p:nvSpPr>
            <p:spPr bwMode="auto">
              <a:xfrm>
                <a:off x="2210" y="1834"/>
                <a:ext cx="4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8804"/>
                <a:endParaRPr lang="en-US" sz="1764" dirty="0">
                  <a:solidFill>
                    <a:srgbClr val="000000"/>
                  </a:solidFill>
                  <a:latin typeface="Calibri"/>
                </a:endParaRPr>
              </a:p>
            </p:txBody>
          </p:sp>
          <p:sp>
            <p:nvSpPr>
              <p:cNvPr id="147" name="Freeform 5"/>
              <p:cNvSpPr>
                <a:spLocks/>
              </p:cNvSpPr>
              <p:nvPr/>
            </p:nvSpPr>
            <p:spPr bwMode="auto">
              <a:xfrm>
                <a:off x="2209" y="1834"/>
                <a:ext cx="452" cy="183"/>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04"/>
                <a:endParaRPr lang="en-US" sz="1764" dirty="0">
                  <a:solidFill>
                    <a:srgbClr val="000000"/>
                  </a:solidFill>
                  <a:latin typeface="Calibri"/>
                </a:endParaRPr>
              </a:p>
            </p:txBody>
          </p:sp>
        </p:grpSp>
        <p:grpSp>
          <p:nvGrpSpPr>
            <p:cNvPr id="139" name="Group 8"/>
            <p:cNvGrpSpPr>
              <a:grpSpLocks noChangeAspect="1"/>
            </p:cNvGrpSpPr>
            <p:nvPr/>
          </p:nvGrpSpPr>
          <p:grpSpPr bwMode="auto">
            <a:xfrm>
              <a:off x="3792538" y="2062164"/>
              <a:ext cx="1971676" cy="779463"/>
              <a:chOff x="2389" y="1299"/>
              <a:chExt cx="1242" cy="491"/>
            </a:xfrm>
          </p:grpSpPr>
          <p:sp>
            <p:nvSpPr>
              <p:cNvPr id="140" name="AutoShape 7"/>
              <p:cNvSpPr>
                <a:spLocks noChangeAspect="1" noChangeArrowheads="1" noTextEdit="1"/>
              </p:cNvSpPr>
              <p:nvPr/>
            </p:nvSpPr>
            <p:spPr bwMode="auto">
              <a:xfrm>
                <a:off x="2390" y="1300"/>
                <a:ext cx="1241"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8804"/>
                <a:endParaRPr lang="en-US" sz="1764" dirty="0">
                  <a:solidFill>
                    <a:srgbClr val="000000"/>
                  </a:solidFill>
                  <a:latin typeface="Calibri"/>
                </a:endParaRPr>
              </a:p>
            </p:txBody>
          </p:sp>
          <p:sp>
            <p:nvSpPr>
              <p:cNvPr id="141" name="Freeform 9"/>
              <p:cNvSpPr>
                <a:spLocks noEditPoints="1"/>
              </p:cNvSpPr>
              <p:nvPr/>
            </p:nvSpPr>
            <p:spPr bwMode="auto">
              <a:xfrm>
                <a:off x="2842" y="1421"/>
                <a:ext cx="143" cy="142"/>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BBD9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04"/>
                <a:endParaRPr lang="en-US" sz="1764" dirty="0">
                  <a:solidFill>
                    <a:srgbClr val="000000"/>
                  </a:solidFill>
                  <a:latin typeface="Calibri"/>
                </a:endParaRPr>
              </a:p>
            </p:txBody>
          </p:sp>
          <p:sp>
            <p:nvSpPr>
              <p:cNvPr id="142" name="Freeform 10"/>
              <p:cNvSpPr>
                <a:spLocks noEditPoints="1"/>
              </p:cNvSpPr>
              <p:nvPr/>
            </p:nvSpPr>
            <p:spPr bwMode="auto">
              <a:xfrm>
                <a:off x="2706" y="1523"/>
                <a:ext cx="195" cy="19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04"/>
                <a:endParaRPr lang="en-US" sz="1764" dirty="0">
                  <a:solidFill>
                    <a:srgbClr val="000000"/>
                  </a:solidFill>
                  <a:latin typeface="Calibri"/>
                </a:endParaRPr>
              </a:p>
            </p:txBody>
          </p:sp>
          <p:sp>
            <p:nvSpPr>
              <p:cNvPr id="143" name="Freeform 11"/>
              <p:cNvSpPr>
                <a:spLocks noEditPoints="1"/>
              </p:cNvSpPr>
              <p:nvPr/>
            </p:nvSpPr>
            <p:spPr bwMode="auto">
              <a:xfrm>
                <a:off x="2938" y="1467"/>
                <a:ext cx="285" cy="28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04"/>
                <a:endParaRPr lang="en-US" sz="1764" dirty="0">
                  <a:solidFill>
                    <a:srgbClr val="000000"/>
                  </a:solidFill>
                  <a:latin typeface="Calibri"/>
                </a:endParaRPr>
              </a:p>
            </p:txBody>
          </p:sp>
          <p:sp>
            <p:nvSpPr>
              <p:cNvPr id="144" name="Freeform 12"/>
              <p:cNvSpPr>
                <a:spLocks/>
              </p:cNvSpPr>
              <p:nvPr/>
            </p:nvSpPr>
            <p:spPr bwMode="auto">
              <a:xfrm>
                <a:off x="2389" y="1378"/>
                <a:ext cx="389" cy="412"/>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ABD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04"/>
                <a:endParaRPr lang="en-US" sz="1764" dirty="0">
                  <a:solidFill>
                    <a:srgbClr val="000000"/>
                  </a:solidFill>
                  <a:latin typeface="Calibri"/>
                </a:endParaRPr>
              </a:p>
            </p:txBody>
          </p:sp>
          <p:sp>
            <p:nvSpPr>
              <p:cNvPr id="145" name="Freeform 13"/>
              <p:cNvSpPr>
                <a:spLocks/>
              </p:cNvSpPr>
              <p:nvPr/>
            </p:nvSpPr>
            <p:spPr bwMode="auto">
              <a:xfrm>
                <a:off x="3154" y="1299"/>
                <a:ext cx="477" cy="491"/>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ABD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04"/>
                <a:endParaRPr lang="en-US" sz="1764" dirty="0">
                  <a:solidFill>
                    <a:srgbClr val="000000"/>
                  </a:solidFill>
                  <a:latin typeface="Calibri"/>
                </a:endParaRPr>
              </a:p>
            </p:txBody>
          </p:sp>
        </p:grpSp>
      </p:grpSp>
      <p:sp>
        <p:nvSpPr>
          <p:cNvPr id="3" name="TextBox 2"/>
          <p:cNvSpPr txBox="1"/>
          <p:nvPr userDrawn="1"/>
        </p:nvSpPr>
        <p:spPr>
          <a:xfrm>
            <a:off x="9043138" y="381879"/>
            <a:ext cx="2672719" cy="627864"/>
          </a:xfrm>
          <a:prstGeom prst="rect">
            <a:avLst/>
          </a:prstGeom>
          <a:noFill/>
        </p:spPr>
        <p:txBody>
          <a:bodyPr wrap="none" lIns="182832" tIns="146266" rIns="182832" bIns="146266" rtlCol="0">
            <a:spAutoFit/>
          </a:bodyPr>
          <a:lstStyle/>
          <a:p>
            <a:pPr defTabSz="1218804">
              <a:lnSpc>
                <a:spcPct val="90000"/>
              </a:lnSpc>
              <a:spcAft>
                <a:spcPts val="600"/>
              </a:spcAft>
            </a:pPr>
            <a:r>
              <a:rPr lang="en-US" sz="2399" dirty="0">
                <a:solidFill>
                  <a:srgbClr val="00BCF2">
                    <a:lumMod val="25000"/>
                  </a:srgbClr>
                </a:solidFill>
                <a:latin typeface="Segoe UI Semibold" panose="020B0702040204020203" pitchFamily="34" charset="0"/>
                <a:cs typeface="Segoe UI Semibold" panose="020B0702040204020203" pitchFamily="34" charset="0"/>
              </a:rPr>
              <a:t>SMSG Readiness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3340" y="5733575"/>
            <a:ext cx="2728147" cy="1003531"/>
          </a:xfrm>
          <a:prstGeom prst="rect">
            <a:avLst/>
          </a:prstGeom>
        </p:spPr>
      </p:pic>
      <p:sp>
        <p:nvSpPr>
          <p:cNvPr id="149" name="Text Placeholder 4"/>
          <p:cNvSpPr>
            <a:spLocks noGrp="1"/>
          </p:cNvSpPr>
          <p:nvPr>
            <p:ph type="body" sz="quarter" idx="13" hasCustomPrompt="1"/>
          </p:nvPr>
        </p:nvSpPr>
        <p:spPr>
          <a:xfrm>
            <a:off x="261548" y="4721063"/>
            <a:ext cx="6273419" cy="670495"/>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Segoe Pro SemiLight" panose="020B0402040204020203" pitchFamily="34" charset="0"/>
                <a:cs typeface="Segoe UI Semibold" panose="020B0702040204020203" pitchFamily="34" charset="0"/>
              </a:defRPr>
            </a:lvl1pPr>
          </a:lstStyle>
          <a:p>
            <a:pPr lvl="0"/>
            <a:r>
              <a:rPr lang="en-US" dirty="0"/>
              <a:t>Speaker Name(s)</a:t>
            </a:r>
          </a:p>
        </p:txBody>
      </p:sp>
    </p:spTree>
    <p:extLst>
      <p:ext uri="{BB962C8B-B14F-4D97-AF65-F5344CB8AC3E}">
        <p14:creationId xmlns:p14="http://schemas.microsoft.com/office/powerpoint/2010/main" val="1422496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Objectives-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4" y="560174"/>
            <a:ext cx="6186883" cy="109082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4" y="1937291"/>
            <a:ext cx="6186883" cy="1789991"/>
          </a:xfrm>
        </p:spPr>
        <p:txBody>
          <a:bodyPr tIns="109728" bIns="109728">
            <a:noAutofit/>
          </a:bodyPr>
          <a:lstStyle>
            <a:lvl1pPr marL="457200" indent="-457200">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00087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4" y="560174"/>
            <a:ext cx="6186883" cy="109082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4" y="1937291"/>
            <a:ext cx="6186883" cy="1789991"/>
          </a:xfrm>
        </p:spPr>
        <p:txBody>
          <a:bodyPr tIns="109728" bIns="109728">
            <a:noAutofit/>
          </a:bodyPr>
          <a:lstStyle>
            <a:lvl1pPr marL="457200" indent="-457200">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29511" y="-594"/>
            <a:ext cx="5462489" cy="6858594"/>
          </a:xfrm>
          <a:prstGeom prst="rect">
            <a:avLst/>
          </a:prstGeom>
        </p:spPr>
      </p:pic>
    </p:spTree>
    <p:extLst>
      <p:ext uri="{BB962C8B-B14F-4D97-AF65-F5344CB8AC3E}">
        <p14:creationId xmlns:p14="http://schemas.microsoft.com/office/powerpoint/2010/main" val="124303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3" y="3083654"/>
            <a:ext cx="3223860" cy="690695"/>
          </a:xfrm>
          <a:prstGeom prst="rect">
            <a:avLst/>
          </a:prstGeom>
        </p:spPr>
      </p:pic>
      <p:sp>
        <p:nvSpPr>
          <p:cNvPr id="4" name="Text Box 3"/>
          <p:cNvSpPr txBox="1">
            <a:spLocks noChangeArrowheads="1"/>
          </p:cNvSpPr>
          <p:nvPr userDrawn="1"/>
        </p:nvSpPr>
        <p:spPr bwMode="blackWhite">
          <a:xfrm>
            <a:off x="267683" y="5960377"/>
            <a:ext cx="10758655"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a:t>
            </a:r>
            <a:r>
              <a:rPr lang="en-US" sz="700" baseline="0" dirty="0">
                <a:gradFill>
                  <a:gsLst>
                    <a:gs pos="0">
                      <a:srgbClr val="FFFFFF"/>
                    </a:gs>
                    <a:gs pos="100000">
                      <a:srgbClr val="FFFFFF"/>
                    </a:gs>
                  </a:gsLst>
                  <a:lin ang="5400000" scaled="0"/>
                </a:gradFill>
                <a:cs typeface="Segoe UI" pitchFamily="34" charset="0"/>
              </a:rPr>
              <a:t>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4137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948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27548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382191"/>
          </a:xfrm>
        </p:spPr>
        <p:txBody>
          <a:bodyPr/>
          <a:lstStyle>
            <a:lvl1pPr marL="460201" indent="-460201">
              <a:buClr>
                <a:srgbClr val="FFFFFF"/>
              </a:buClr>
              <a:buSzPct val="70000"/>
              <a:buFontTx/>
              <a:buBlip>
                <a:blip r:embed="rId2"/>
              </a:buBlip>
              <a:defRPr sz="4000">
                <a:solidFill>
                  <a:schemeClr val="accent2"/>
                </a:solidFill>
              </a:defRPr>
            </a:lvl1pPr>
            <a:lvl2pPr marL="855349" indent="-395147">
              <a:buClr>
                <a:srgbClr val="FFFFFF"/>
              </a:buClr>
              <a:buSzPct val="70000"/>
              <a:buFontTx/>
              <a:buBlip>
                <a:blip r:embed="rId2"/>
              </a:buBlip>
              <a:defRPr sz="3200">
                <a:solidFill>
                  <a:schemeClr val="tx2"/>
                </a:solidFill>
              </a:defRPr>
            </a:lvl2pPr>
            <a:lvl3pPr marL="1258429" indent="-403081">
              <a:buClr>
                <a:srgbClr val="FFFFFF"/>
              </a:buClr>
              <a:buSzPct val="70000"/>
              <a:buFontTx/>
              <a:buBlip>
                <a:blip r:embed="rId2"/>
              </a:buBlip>
              <a:defRPr sz="2800">
                <a:solidFill>
                  <a:schemeClr val="tx2"/>
                </a:solidFill>
              </a:defRPr>
            </a:lvl3pPr>
            <a:lvl4pPr marL="1604368" indent="-345947">
              <a:buClr>
                <a:srgbClr val="FFFFFF"/>
              </a:buClr>
              <a:buSzPct val="70000"/>
              <a:buFontTx/>
              <a:buBlip>
                <a:blip r:embed="rId2"/>
              </a:buBlip>
              <a:defRPr sz="2400">
                <a:solidFill>
                  <a:schemeClr val="tx2"/>
                </a:solidFill>
              </a:defRPr>
            </a:lvl4pPr>
            <a:lvl5pPr marL="1940804" indent="-336427">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0043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dule Intro - Iaa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1" cy="6858001"/>
          </a:xfrm>
          <a:prstGeom prst="rect">
            <a:avLst/>
          </a:prstGeom>
          <a:solidFill>
            <a:srgbClr val="00ADEF"/>
          </a:solidFill>
        </p:spPr>
      </p:pic>
      <p:sp>
        <p:nvSpPr>
          <p:cNvPr id="8"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9" name="Text Placeholder 7"/>
          <p:cNvSpPr>
            <a:spLocks noGrp="1"/>
          </p:cNvSpPr>
          <p:nvPr>
            <p:ph type="body" sz="quarter" idx="11" hasCustomPrompt="1"/>
          </p:nvPr>
        </p:nvSpPr>
        <p:spPr>
          <a:xfrm>
            <a:off x="409902" y="5150956"/>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342897203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ngularJS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14" y="-176"/>
            <a:ext cx="12192627" cy="6858352"/>
          </a:xfrm>
          <a:prstGeom prst="rect">
            <a:avLst/>
          </a:prstGeom>
        </p:spPr>
      </p:pic>
      <p:sp>
        <p:nvSpPr>
          <p:cNvPr id="4"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5" name="Text Placeholder 7"/>
          <p:cNvSpPr>
            <a:spLocks noGrp="1"/>
          </p:cNvSpPr>
          <p:nvPr>
            <p:ph type="body" sz="quarter" idx="11" hasCustomPrompt="1"/>
          </p:nvPr>
        </p:nvSpPr>
        <p:spPr>
          <a:xfrm>
            <a:off x="409902" y="5150956"/>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322200520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chine Learnin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9" name="Text Placeholder 7"/>
          <p:cNvSpPr>
            <a:spLocks noGrp="1"/>
          </p:cNvSpPr>
          <p:nvPr>
            <p:ph type="body" sz="quarter" idx="11" hasCustomPrompt="1"/>
          </p:nvPr>
        </p:nvSpPr>
        <p:spPr>
          <a:xfrm>
            <a:off x="409902" y="5150956"/>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7"/>
          <p:cNvSpPr>
            <a:spLocks noGrp="1"/>
          </p:cNvSpPr>
          <p:nvPr>
            <p:ph type="body" sz="quarter" idx="12" hasCustomPrompt="1"/>
          </p:nvPr>
        </p:nvSpPr>
        <p:spPr>
          <a:xfrm>
            <a:off x="562302" y="37942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3" hasCustomPrompt="1"/>
          </p:nvPr>
        </p:nvSpPr>
        <p:spPr>
          <a:xfrm>
            <a:off x="562302" y="5303356"/>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23059048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165369"/>
      </p:ext>
    </p:extLst>
  </p:cSld>
  <p:clrMapOvr>
    <a:masterClrMapping/>
  </p:clrMapOvr>
  <p:transition>
    <p:fade/>
  </p:transition>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D Insigh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9" name="Text Placeholder 7"/>
          <p:cNvSpPr>
            <a:spLocks noGrp="1"/>
          </p:cNvSpPr>
          <p:nvPr>
            <p:ph type="body" sz="quarter" idx="11" hasCustomPrompt="1"/>
          </p:nvPr>
        </p:nvSpPr>
        <p:spPr>
          <a:xfrm>
            <a:off x="409902" y="5150956"/>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Placeholder 7"/>
          <p:cNvSpPr>
            <a:spLocks noGrp="1"/>
          </p:cNvSpPr>
          <p:nvPr>
            <p:ph type="body" sz="quarter" idx="12" hasCustomPrompt="1"/>
          </p:nvPr>
        </p:nvSpPr>
        <p:spPr>
          <a:xfrm>
            <a:off x="562302" y="37942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3" hasCustomPrompt="1"/>
          </p:nvPr>
        </p:nvSpPr>
        <p:spPr>
          <a:xfrm>
            <a:off x="562302" y="5303356"/>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189557853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dule Intro - Autom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14" y="-176"/>
            <a:ext cx="12192627" cy="6858352"/>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24989989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dule Intro - Identit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9201866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dule Intro - Mobi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19467059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dule Intro - Remote Ap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31487976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dule Intro - Develop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173925697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dule Intro - SQ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216197013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dule Intro - Stor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20763564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dule Intro - DNS-TM">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17701123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dule Intro - Network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833"/>
            <a:ext cx="12192000" cy="6858001"/>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32934433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 No graphic">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5568972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Intro - Webs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316521885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dule Intro - Azure (generic)">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14181791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Intro - Site Recovery/Backu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 Placeholder 7"/>
          <p:cNvSpPr>
            <a:spLocks noGrp="1"/>
          </p:cNvSpPr>
          <p:nvPr>
            <p:ph type="body" sz="quarter" idx="10" hasCustomPrompt="1"/>
          </p:nvPr>
        </p:nvSpPr>
        <p:spPr>
          <a:xfrm>
            <a:off x="409902" y="3641834"/>
            <a:ext cx="11351174" cy="830997"/>
          </a:xfrm>
        </p:spPr>
        <p:txBody>
          <a:bodyPr/>
          <a:lstStyle>
            <a:lvl1pPr marL="0" indent="0" algn="ctr">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Course Title</a:t>
            </a:r>
          </a:p>
        </p:txBody>
      </p:sp>
      <p:sp>
        <p:nvSpPr>
          <p:cNvPr id="6" name="Text Placeholder 7"/>
          <p:cNvSpPr>
            <a:spLocks noGrp="1"/>
          </p:cNvSpPr>
          <p:nvPr>
            <p:ph type="body" sz="quarter" idx="11" hasCustomPrompt="1"/>
          </p:nvPr>
        </p:nvSpPr>
        <p:spPr>
          <a:xfrm>
            <a:off x="409902" y="5151139"/>
            <a:ext cx="11351174" cy="498598"/>
          </a:xfrm>
        </p:spPr>
        <p:txBody>
          <a:bodyPr/>
          <a:lstStyle>
            <a:lvl1pPr marL="0" indent="0" algn="ctr">
              <a:buNone/>
              <a:defRPr sz="3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Module Name</a:t>
            </a:r>
          </a:p>
        </p:txBody>
      </p:sp>
    </p:spTree>
    <p:extLst>
      <p:ext uri="{BB962C8B-B14F-4D97-AF65-F5344CB8AC3E}">
        <p14:creationId xmlns:p14="http://schemas.microsoft.com/office/powerpoint/2010/main" val="41022068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structor - blue">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endParaRPr lang="en-US" dirty="0"/>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283238" y="347870"/>
            <a:ext cx="6364287" cy="5960323"/>
          </a:xfrm>
        </p:spPr>
        <p:txBody>
          <a:bodyPr anchor="ct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solidFill>
                  <a:schemeClr val="bg1"/>
                </a:solidFill>
              </a:defRPr>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a:t>
            </a:r>
          </a:p>
        </p:txBody>
      </p:sp>
      <p:sp>
        <p:nvSpPr>
          <p:cNvPr id="6" name="TextBox 5"/>
          <p:cNvSpPr txBox="1"/>
          <p:nvPr userDrawn="1"/>
        </p:nvSpPr>
        <p:spPr>
          <a:xfrm>
            <a:off x="5821680" y="126475"/>
            <a:ext cx="5934456" cy="443198"/>
          </a:xfrm>
          <a:prstGeom prst="rect">
            <a:avLst/>
          </a:prstGeom>
          <a:noFill/>
        </p:spPr>
        <p:txBody>
          <a:bodyPr wrap="square" lIns="0" tIns="0" rIns="0" bIns="0" rtlCol="0">
            <a:spAutoFit/>
          </a:bodyPr>
          <a:lstStyle/>
          <a:p>
            <a:pPr marL="0" indent="0" algn="r">
              <a:lnSpc>
                <a:spcPct val="90000"/>
              </a:lnSpc>
              <a:spcBef>
                <a:spcPct val="20000"/>
              </a:spcBef>
              <a:buSzPct val="80000"/>
              <a:buNone/>
            </a:pPr>
            <a:r>
              <a:rPr lang="en-US" sz="3200" u="sng" dirty="0">
                <a:solidFill>
                  <a:schemeClr val="bg1"/>
                </a:solidFill>
              </a:rPr>
              <a:t>about the instructor</a:t>
            </a:r>
          </a:p>
        </p:txBody>
      </p:sp>
    </p:spTree>
    <p:extLst>
      <p:ext uri="{BB962C8B-B14F-4D97-AF65-F5344CB8AC3E}">
        <p14:creationId xmlns:p14="http://schemas.microsoft.com/office/powerpoint/2010/main" val="20238223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structor - white">
    <p:spTree>
      <p:nvGrpSpPr>
        <p:cNvPr id="1" name=""/>
        <p:cNvGrpSpPr/>
        <p:nvPr/>
      </p:nvGrpSpPr>
      <p:grpSpPr>
        <a:xfrm>
          <a:off x="0" y="0"/>
          <a:ext cx="0" cy="0"/>
          <a:chOff x="0" y="0"/>
          <a:chExt cx="0" cy="0"/>
        </a:xfrm>
      </p:grpSpPr>
      <p:sp>
        <p:nvSpPr>
          <p:cNvPr id="3" name="Rectangle 2"/>
          <p:cNvSpPr/>
          <p:nvPr userDrawn="1"/>
        </p:nvSpPr>
        <p:spPr bwMode="auto">
          <a:xfrm>
            <a:off x="1" y="0"/>
            <a:ext cx="5321808" cy="6858000"/>
          </a:xfrm>
          <a:prstGeom prst="rect">
            <a:avLst/>
          </a:prstGeom>
          <a:solidFill>
            <a:srgbClr val="00A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userDrawn="1"/>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4" y="1454658"/>
            <a:ext cx="1740993" cy="2264340"/>
          </a:xfrm>
          <a:ln w="25400">
            <a:noFill/>
          </a:ln>
          <a:effectLst>
            <a:outerShdw blurRad="50800" dist="38100" dir="5400000" algn="t" rotWithShape="0">
              <a:prstClr val="black">
                <a:alpha val="40000"/>
              </a:prstClr>
            </a:outerShdw>
          </a:effectLst>
        </p:spPr>
        <p:txBody>
          <a:bodyPr/>
          <a:lstStyle/>
          <a:p>
            <a:endParaRPr lang="en-US" dirty="0"/>
          </a:p>
        </p:txBody>
      </p:sp>
      <p:sp>
        <p:nvSpPr>
          <p:cNvPr id="7" name="Text Placeholder 6"/>
          <p:cNvSpPr>
            <a:spLocks noGrp="1"/>
          </p:cNvSpPr>
          <p:nvPr>
            <p:ph type="body" sz="quarter" idx="11" hasCustomPrompt="1"/>
          </p:nvPr>
        </p:nvSpPr>
        <p:spPr>
          <a:xfrm>
            <a:off x="580326" y="4498467"/>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800" baseline="0"/>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lvl="0"/>
            <a:endParaRPr lang="en-US" dirty="0"/>
          </a:p>
        </p:txBody>
      </p:sp>
      <p:sp>
        <p:nvSpPr>
          <p:cNvPr id="12" name="TextBox 11"/>
          <p:cNvSpPr txBox="1"/>
          <p:nvPr userDrawn="1"/>
        </p:nvSpPr>
        <p:spPr>
          <a:xfrm>
            <a:off x="5821680" y="126475"/>
            <a:ext cx="5934456" cy="443198"/>
          </a:xfrm>
          <a:prstGeom prst="rect">
            <a:avLst/>
          </a:prstGeom>
          <a:noFill/>
        </p:spPr>
        <p:txBody>
          <a:bodyPr wrap="square" lIns="0" tIns="0" rIns="0" bIns="0" rtlCol="0">
            <a:spAutoFit/>
          </a:bodyPr>
          <a:lstStyle/>
          <a:p>
            <a:pPr marL="0" indent="0" algn="r">
              <a:lnSpc>
                <a:spcPct val="90000"/>
              </a:lnSpc>
              <a:spcBef>
                <a:spcPct val="20000"/>
              </a:spcBef>
              <a:buSzPct val="80000"/>
              <a:buNone/>
            </a:pPr>
            <a:r>
              <a:rPr lang="en-US" sz="3200" u="sng" dirty="0">
                <a:solidFill>
                  <a:schemeClr val="accent2"/>
                </a:solidFill>
              </a:rPr>
              <a:t>about the instructor</a:t>
            </a:r>
          </a:p>
        </p:txBody>
      </p:sp>
    </p:spTree>
    <p:extLst>
      <p:ext uri="{BB962C8B-B14F-4D97-AF65-F5344CB8AC3E}">
        <p14:creationId xmlns:p14="http://schemas.microsoft.com/office/powerpoint/2010/main" val="350602836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Layout">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65864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accent2"/>
                </a:solidFill>
                <a:latin typeface="+mn-lt"/>
              </a:defRPr>
            </a:lvl1pPr>
            <a:lvl2pPr marL="3175" indent="0">
              <a:spcBef>
                <a:spcPts val="0"/>
              </a:spcBef>
              <a:buSzPct val="80000"/>
              <a:buFont typeface="Arial" pitchFamily="34" charset="0"/>
              <a:buNone/>
              <a:defRPr sz="3600" spc="-51" baseline="0">
                <a:gradFill>
                  <a:gsLst>
                    <a:gs pos="0">
                      <a:srgbClr val="595959"/>
                    </a:gs>
                    <a:gs pos="86000">
                      <a:srgbClr val="595959"/>
                    </a:gs>
                  </a:gsLst>
                  <a:lin ang="5400000" scaled="0"/>
                </a:gra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630668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0583543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382191"/>
          </a:xfrm>
        </p:spPr>
        <p:txBody>
          <a:bodyPr/>
          <a:lstStyle>
            <a:lvl1pPr marL="460201" indent="-460201">
              <a:buClr>
                <a:srgbClr val="FFFFFF"/>
              </a:buClr>
              <a:buSzPct val="70000"/>
              <a:buFontTx/>
              <a:buBlip>
                <a:blip r:embed="rId2"/>
              </a:buBlip>
              <a:defRPr sz="4000">
                <a:solidFill>
                  <a:schemeClr val="accent2"/>
                </a:solidFill>
              </a:defRPr>
            </a:lvl1pPr>
            <a:lvl2pPr marL="855349" indent="-395147">
              <a:buClr>
                <a:srgbClr val="FFFFFF"/>
              </a:buClr>
              <a:buSzPct val="70000"/>
              <a:buFontTx/>
              <a:buBlip>
                <a:blip r:embed="rId2"/>
              </a:buBlip>
              <a:defRPr sz="3200">
                <a:solidFill>
                  <a:schemeClr val="tx2"/>
                </a:solidFill>
              </a:defRPr>
            </a:lvl2pPr>
            <a:lvl3pPr marL="1258429" indent="-403081">
              <a:buClr>
                <a:srgbClr val="FFFFFF"/>
              </a:buClr>
              <a:buSzPct val="70000"/>
              <a:buFontTx/>
              <a:buBlip>
                <a:blip r:embed="rId2"/>
              </a:buBlip>
              <a:defRPr sz="2800">
                <a:solidFill>
                  <a:schemeClr val="tx2"/>
                </a:solidFill>
              </a:defRPr>
            </a:lvl3pPr>
            <a:lvl4pPr marL="1604368" indent="-345947">
              <a:buClr>
                <a:srgbClr val="FFFFFF"/>
              </a:buClr>
              <a:buSzPct val="70000"/>
              <a:buFontTx/>
              <a:buBlip>
                <a:blip r:embed="rId2"/>
              </a:buBlip>
              <a:defRPr sz="2400">
                <a:solidFill>
                  <a:schemeClr val="tx2"/>
                </a:solidFill>
              </a:defRPr>
            </a:lvl4pPr>
            <a:lvl5pPr marL="1940804" indent="-336427">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740222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ulleted Layout - Blue">
    <p:bg bwMode="black">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bwMode="white">
          <a:xfrm>
            <a:off x="519249" y="1447799"/>
            <a:ext cx="11151917" cy="2382191"/>
          </a:xfrm>
        </p:spPr>
        <p:txBody>
          <a:bodyPr/>
          <a:lstStyle>
            <a:lvl1pPr marL="460201" indent="-460201">
              <a:buClr>
                <a:srgbClr val="FFFFFF"/>
              </a:buClr>
              <a:buSzPct val="70000"/>
              <a:buFontTx/>
              <a:buBlip>
                <a:blip r:embed="rId2"/>
              </a:buBlip>
              <a:defRPr sz="4000">
                <a:solidFill>
                  <a:schemeClr val="bg1"/>
                </a:solidFill>
              </a:defRPr>
            </a:lvl1pPr>
            <a:lvl2pPr marL="855349" indent="-395147">
              <a:buClr>
                <a:srgbClr val="FFFFFF"/>
              </a:buClr>
              <a:buSzPct val="70000"/>
              <a:buFontTx/>
              <a:buBlip>
                <a:blip r:embed="rId2"/>
              </a:buBlip>
              <a:defRPr sz="3200">
                <a:solidFill>
                  <a:schemeClr val="bg1"/>
                </a:solidFill>
              </a:defRPr>
            </a:lvl2pPr>
            <a:lvl3pPr marL="1258429" indent="-403081">
              <a:buClr>
                <a:srgbClr val="FFFFFF"/>
              </a:buClr>
              <a:buSzPct val="70000"/>
              <a:buFontTx/>
              <a:buBlip>
                <a:blip r:embed="rId2"/>
              </a:buBlip>
              <a:defRPr sz="2800">
                <a:solidFill>
                  <a:schemeClr val="bg1"/>
                </a:solidFill>
              </a:defRPr>
            </a:lvl3pPr>
            <a:lvl4pPr marL="1604368" indent="-345947">
              <a:buClr>
                <a:srgbClr val="FFFFFF"/>
              </a:buClr>
              <a:buSzPct val="70000"/>
              <a:buFontTx/>
              <a:buBlip>
                <a:blip r:embed="rId2"/>
              </a:buBlip>
              <a:defRPr sz="2400">
                <a:solidFill>
                  <a:schemeClr val="bg1"/>
                </a:solidFill>
              </a:defRPr>
            </a:lvl4pPr>
            <a:lvl5pPr marL="1940804" indent="-336427">
              <a:buClr>
                <a:srgbClr val="FFFFFF"/>
              </a:buClr>
              <a:buSzPct val="70000"/>
              <a:buFontTx/>
              <a:buBlip>
                <a:blip r:embed="rId2"/>
              </a:buBlip>
              <a:defRPr sz="2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930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292704390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lvl1pPr>
          </a:lstStyle>
          <a:p>
            <a:r>
              <a:rPr lang="en-US"/>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2"/>
            <a:ext cx="5487829"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a:t>Fifth level</a:t>
            </a:r>
            <a:endParaRPr lang="en-US" dirty="0"/>
          </a:p>
        </p:txBody>
      </p:sp>
    </p:spTree>
    <p:extLst>
      <p:ext uri="{BB962C8B-B14F-4D97-AF65-F5344CB8AC3E}">
        <p14:creationId xmlns:p14="http://schemas.microsoft.com/office/powerpoint/2010/main" val="16093985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188" indent="-341188">
              <a:lnSpc>
                <a:spcPct val="90000"/>
              </a:lnSpc>
              <a:buSzPct val="80000"/>
              <a:buFont typeface="Arial" pitchFamily="34" charset="0"/>
              <a:buChar char="•"/>
              <a:defRPr sz="3199">
                <a:solidFill>
                  <a:schemeClr val="bg1"/>
                </a:solidFill>
              </a:defRPr>
            </a:lvl1pPr>
            <a:lvl2pPr marL="626833" indent="-285645">
              <a:lnSpc>
                <a:spcPct val="90000"/>
              </a:lnSpc>
              <a:buSzPct val="80000"/>
              <a:buFont typeface="Arial" pitchFamily="34" charset="0"/>
              <a:buChar char="•"/>
              <a:defRPr sz="2799">
                <a:solidFill>
                  <a:schemeClr val="bg1"/>
                </a:solidFill>
              </a:defRPr>
            </a:lvl2pPr>
            <a:lvl3pPr marL="914065" indent="-287232">
              <a:lnSpc>
                <a:spcPct val="90000"/>
              </a:lnSpc>
              <a:buSzPct val="80000"/>
              <a:buFont typeface="Arial" pitchFamily="34" charset="0"/>
              <a:buChar char="•"/>
              <a:defRPr sz="2399">
                <a:solidFill>
                  <a:schemeClr val="bg1"/>
                </a:solidFill>
              </a:defRPr>
            </a:lvl3pPr>
            <a:lvl4pPr marL="1712284" indent="-225342">
              <a:lnSpc>
                <a:spcPct val="90000"/>
              </a:lnSpc>
              <a:buSzPct val="80000"/>
              <a:buFont typeface="Arial" pitchFamily="34" charset="0"/>
              <a:buChar char="•"/>
              <a:defRPr sz="2000">
                <a:solidFill>
                  <a:schemeClr val="bg1"/>
                </a:solidFill>
              </a:defRPr>
            </a:lvl4pPr>
            <a:lvl5pPr marL="1943973" indent="-231687">
              <a:lnSpc>
                <a:spcPct val="90000"/>
              </a:lnSpc>
              <a:buSzPct val="80000"/>
              <a:buFont typeface="Arial" pitchFamily="34" charset="0"/>
              <a:buChar char="•"/>
              <a:defRPr sz="2000">
                <a:solidFill>
                  <a:schemeClr val="bg1"/>
                </a:solidFill>
              </a:defRPr>
            </a:lvl5pPr>
            <a:lvl6pPr>
              <a:defRPr sz="1866"/>
            </a:lvl6pPr>
            <a:lvl7pPr>
              <a:defRPr sz="1866"/>
            </a:lvl7pPr>
            <a:lvl8pPr>
              <a:defRPr sz="1866"/>
            </a:lvl8pPr>
            <a:lvl9pPr>
              <a:defRPr sz="18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2"/>
            <a:ext cx="5487829" cy="2443233"/>
          </a:xfrm>
        </p:spPr>
        <p:txBody>
          <a:bodyPr/>
          <a:lstStyle>
            <a:lvl1pPr marL="457027" indent="-457027">
              <a:lnSpc>
                <a:spcPct val="90000"/>
              </a:lnSpc>
              <a:buSzPct val="80000"/>
              <a:buFont typeface="Arial" pitchFamily="34" charset="0"/>
              <a:buChar char="•"/>
              <a:defRPr lang="en-US" sz="3199" kern="1200" dirty="0" smtClean="0">
                <a:solidFill>
                  <a:schemeClr val="bg1"/>
                </a:solidFill>
                <a:latin typeface="+mn-lt"/>
                <a:ea typeface="+mn-ea"/>
                <a:cs typeface="+mn-cs"/>
              </a:defRPr>
            </a:lvl1pPr>
            <a:lvl2pPr marL="798220" indent="-457027">
              <a:lnSpc>
                <a:spcPct val="90000"/>
              </a:lnSpc>
              <a:buSzPct val="80000"/>
              <a:buFont typeface="Arial" pitchFamily="34" charset="0"/>
              <a:buChar char="•"/>
              <a:defRPr lang="en-US" sz="2799" kern="1200" dirty="0" smtClean="0">
                <a:solidFill>
                  <a:schemeClr val="bg1"/>
                </a:solidFill>
                <a:latin typeface="+mn-lt"/>
                <a:ea typeface="+mn-ea"/>
                <a:cs typeface="+mn-cs"/>
              </a:defRPr>
            </a:lvl2pPr>
            <a:lvl3pPr marL="969608" indent="-342776">
              <a:lnSpc>
                <a:spcPct val="90000"/>
              </a:lnSpc>
              <a:buSzPct val="80000"/>
              <a:buFont typeface="Arial" pitchFamily="34" charset="0"/>
              <a:buChar char="•"/>
              <a:defRPr lang="en-US" sz="2399" kern="1200" dirty="0" smtClean="0">
                <a:solidFill>
                  <a:schemeClr val="bg1"/>
                </a:solidFill>
                <a:latin typeface="+mn-lt"/>
                <a:ea typeface="+mn-ea"/>
                <a:cs typeface="+mn-cs"/>
              </a:defRPr>
            </a:lvl3pPr>
            <a:lvl4pPr marL="1829718" indent="-342776">
              <a:lnSpc>
                <a:spcPct val="90000"/>
              </a:lnSpc>
              <a:buSzPct val="80000"/>
              <a:buFont typeface="Arial" pitchFamily="34" charset="0"/>
              <a:buChar char="•"/>
              <a:defRPr lang="en-US" sz="2000" kern="1200" dirty="0" smtClean="0">
                <a:solidFill>
                  <a:schemeClr val="bg1"/>
                </a:solidFill>
                <a:latin typeface="+mn-lt"/>
                <a:ea typeface="+mn-ea"/>
                <a:cs typeface="+mn-cs"/>
              </a:defRPr>
            </a:lvl4pPr>
            <a:lvl5pPr marL="2055061" indent="-342776">
              <a:lnSpc>
                <a:spcPct val="90000"/>
              </a:lnSpc>
              <a:buSzPct val="80000"/>
              <a:buFont typeface="Arial" pitchFamily="34" charset="0"/>
              <a:buChar char="•"/>
              <a:defRPr lang="en-US" sz="2000" kern="1200" dirty="0">
                <a:solidFill>
                  <a:schemeClr val="bg1"/>
                </a:soli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a:t>Fifth level</a:t>
            </a:r>
            <a:endParaRPr lang="en-US" dirty="0"/>
          </a:p>
        </p:txBody>
      </p:sp>
    </p:spTree>
    <p:extLst>
      <p:ext uri="{BB962C8B-B14F-4D97-AF65-F5344CB8AC3E}">
        <p14:creationId xmlns:p14="http://schemas.microsoft.com/office/powerpoint/2010/main" val="34702326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lvl1pPr>
          </a:lstStyle>
          <a:p>
            <a:r>
              <a:rPr lang="en-US"/>
              <a:t>Click to edit Master title style</a:t>
            </a:r>
            <a:endParaRPr lang="en-US" dirty="0"/>
          </a:p>
        </p:txBody>
      </p:sp>
      <p:sp>
        <p:nvSpPr>
          <p:cNvPr id="3" name="Text Placeholder 2"/>
          <p:cNvSpPr>
            <a:spLocks noGrp="1"/>
          </p:cNvSpPr>
          <p:nvPr>
            <p:ph type="body" idx="1"/>
          </p:nvPr>
        </p:nvSpPr>
        <p:spPr>
          <a:xfrm>
            <a:off x="519248" y="1447810"/>
            <a:ext cx="5487829"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83335" y="1447810"/>
            <a:ext cx="5487829"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a:t>Click to edit Master text styles</a:t>
            </a:r>
          </a:p>
        </p:txBody>
      </p:sp>
      <p:sp>
        <p:nvSpPr>
          <p:cNvPr id="12" name="Text Placeholder 11"/>
          <p:cNvSpPr>
            <a:spLocks noGrp="1"/>
          </p:cNvSpPr>
          <p:nvPr>
            <p:ph type="body" sz="quarter" idx="10"/>
          </p:nvPr>
        </p:nvSpPr>
        <p:spPr>
          <a:xfrm>
            <a:off x="519114" y="2230438"/>
            <a:ext cx="5487964" cy="3950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p:cNvSpPr>
            <a:spLocks noGrp="1"/>
          </p:cNvSpPr>
          <p:nvPr>
            <p:ph type="body" sz="quarter" idx="11"/>
          </p:nvPr>
        </p:nvSpPr>
        <p:spPr>
          <a:xfrm>
            <a:off x="6183200" y="2230437"/>
            <a:ext cx="5487964" cy="3950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57141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parison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9248" y="1447810"/>
            <a:ext cx="5487829" cy="443199"/>
          </a:xfrm>
        </p:spPr>
        <p:txBody>
          <a:bodyPr anchor="b"/>
          <a:lstStyle>
            <a:lvl1pPr marL="0" indent="0">
              <a:lnSpc>
                <a:spcPct val="90000"/>
              </a:lnSpc>
              <a:spcBef>
                <a:spcPts val="0"/>
              </a:spcBef>
              <a:buNone/>
              <a:defRPr sz="3199" b="0">
                <a:solidFill>
                  <a:schemeClr val="bg1"/>
                </a:solidFill>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83335" y="1447810"/>
            <a:ext cx="5487829" cy="443199"/>
          </a:xfrm>
        </p:spPr>
        <p:txBody>
          <a:bodyPr anchor="b"/>
          <a:lstStyle>
            <a:lvl1pPr marL="0" indent="0">
              <a:lnSpc>
                <a:spcPct val="90000"/>
              </a:lnSpc>
              <a:spcBef>
                <a:spcPts val="0"/>
              </a:spcBef>
              <a:buNone/>
              <a:defRPr sz="3199" b="0">
                <a:solidFill>
                  <a:schemeClr val="bg1"/>
                </a:solidFill>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a:t>Click to edit Master text styles</a:t>
            </a:r>
          </a:p>
        </p:txBody>
      </p:sp>
      <p:sp>
        <p:nvSpPr>
          <p:cNvPr id="12" name="Text Placeholder 11"/>
          <p:cNvSpPr>
            <a:spLocks noGrp="1"/>
          </p:cNvSpPr>
          <p:nvPr>
            <p:ph type="body" sz="quarter" idx="10"/>
          </p:nvPr>
        </p:nvSpPr>
        <p:spPr>
          <a:xfrm>
            <a:off x="519114" y="2230438"/>
            <a:ext cx="5487964" cy="24432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p:cNvSpPr>
            <a:spLocks noGrp="1"/>
          </p:cNvSpPr>
          <p:nvPr>
            <p:ph type="body" sz="quarter" idx="11"/>
          </p:nvPr>
        </p:nvSpPr>
        <p:spPr>
          <a:xfrm>
            <a:off x="6183200" y="2230437"/>
            <a:ext cx="5487964" cy="24432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4053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lvl1pPr>
          </a:lstStyle>
          <a:p>
            <a:r>
              <a:rPr lang="en-US"/>
              <a:t>Click to edit Master title style</a:t>
            </a:r>
            <a:endParaRPr lang="en-US" dirty="0"/>
          </a:p>
        </p:txBody>
      </p:sp>
    </p:spTree>
    <p:extLst>
      <p:ext uri="{BB962C8B-B14F-4D97-AF65-F5344CB8AC3E}">
        <p14:creationId xmlns:p14="http://schemas.microsoft.com/office/powerpoint/2010/main" val="26842116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 dark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5365488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6782120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Big Message -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4793" y="2930332"/>
            <a:ext cx="11151917" cy="1218795"/>
          </a:xfrm>
        </p:spPr>
        <p:txBody>
          <a:bodyPr/>
          <a:lstStyle>
            <a:lvl1pPr algn="ctr">
              <a:defRPr sz="8800">
                <a:solidFill>
                  <a:schemeClr val="bg1"/>
                </a:solidFill>
              </a:defRPr>
            </a:lvl1pPr>
          </a:lstStyle>
          <a:p>
            <a:r>
              <a:rPr lang="en-US" dirty="0"/>
              <a:t>Big Message Example</a:t>
            </a:r>
          </a:p>
        </p:txBody>
      </p:sp>
    </p:spTree>
    <p:extLst>
      <p:ext uri="{BB962C8B-B14F-4D97-AF65-F5344CB8AC3E}">
        <p14:creationId xmlns:p14="http://schemas.microsoft.com/office/powerpoint/2010/main" val="415827162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Big Message - Bright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4793" y="2930332"/>
            <a:ext cx="11151917" cy="1218795"/>
          </a:xfrm>
        </p:spPr>
        <p:txBody>
          <a:bodyPr/>
          <a:lstStyle>
            <a:lvl1pPr algn="ctr">
              <a:defRPr sz="8800">
                <a:solidFill>
                  <a:schemeClr val="bg1"/>
                </a:solidFill>
              </a:defRPr>
            </a:lvl1pPr>
          </a:lstStyle>
          <a:p>
            <a:r>
              <a:rPr lang="en-US" dirty="0"/>
              <a:t>Big Message Example</a:t>
            </a:r>
          </a:p>
        </p:txBody>
      </p:sp>
    </p:spTree>
    <p:extLst>
      <p:ext uri="{BB962C8B-B14F-4D97-AF65-F5344CB8AC3E}">
        <p14:creationId xmlns:p14="http://schemas.microsoft.com/office/powerpoint/2010/main" val="283730035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Big Messag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4793" y="2930332"/>
            <a:ext cx="11151917" cy="1218795"/>
          </a:xfrm>
        </p:spPr>
        <p:txBody>
          <a:bodyPr/>
          <a:lstStyle>
            <a:lvl1pPr algn="ctr">
              <a:defRPr sz="8800">
                <a:solidFill>
                  <a:schemeClr val="bg1"/>
                </a:solidFill>
              </a:defRPr>
            </a:lvl1pPr>
          </a:lstStyle>
          <a:p>
            <a:r>
              <a:rPr lang="en-US" dirty="0"/>
              <a:t>Big Message Example</a:t>
            </a:r>
          </a:p>
        </p:txBody>
      </p:sp>
    </p:spTree>
    <p:extLst>
      <p:ext uri="{BB962C8B-B14F-4D97-AF65-F5344CB8AC3E}">
        <p14:creationId xmlns:p14="http://schemas.microsoft.com/office/powerpoint/2010/main" val="18600718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3794152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 white">
    <p:spTree>
      <p:nvGrpSpPr>
        <p:cNvPr id="1" name=""/>
        <p:cNvGrpSpPr/>
        <p:nvPr/>
      </p:nvGrpSpPr>
      <p:grpSpPr>
        <a:xfrm>
          <a:off x="0" y="0"/>
          <a:ext cx="0" cy="0"/>
          <a:chOff x="0" y="0"/>
          <a:chExt cx="0" cy="0"/>
        </a:xfrm>
      </p:grpSpPr>
      <p:sp>
        <p:nvSpPr>
          <p:cNvPr id="2" name="Rectangle 1"/>
          <p:cNvSpPr/>
          <p:nvPr userDrawn="1"/>
        </p:nvSpPr>
        <p:spPr bwMode="auto">
          <a:xfrm>
            <a:off x="9542033" y="5938221"/>
            <a:ext cx="2649967" cy="919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7197730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 blu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9504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dark blu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3581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1690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 light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889618" y="1447810"/>
            <a:ext cx="6972280" cy="1523495"/>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5" name="Subtitle 2"/>
          <p:cNvSpPr>
            <a:spLocks noGrp="1"/>
          </p:cNvSpPr>
          <p:nvPr>
            <p:ph type="subTitle" idx="1"/>
          </p:nvPr>
        </p:nvSpPr>
        <p:spPr>
          <a:xfrm>
            <a:off x="1889618" y="5630482"/>
            <a:ext cx="5825776"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a:t>Click to edit Master subtitle style</a:t>
            </a:r>
            <a:endParaRPr lang="en-US" dirty="0"/>
          </a:p>
        </p:txBody>
      </p:sp>
      <p:sp>
        <p:nvSpPr>
          <p:cNvPr id="2" name="TextBox 1"/>
          <p:cNvSpPr txBox="1"/>
          <p:nvPr/>
        </p:nvSpPr>
        <p:spPr>
          <a:xfrm>
            <a:off x="1889618" y="3307084"/>
            <a:ext cx="5399824" cy="747897"/>
          </a:xfrm>
          <a:prstGeom prst="rect">
            <a:avLst/>
          </a:prstGeom>
          <a:noFill/>
        </p:spPr>
        <p:txBody>
          <a:bodyPr wrap="square" lIns="0" tIns="0" rIns="0" bIns="0" rtlCol="0">
            <a:spAutoFit/>
          </a:bodyPr>
          <a:lstStyle/>
          <a:p>
            <a:pPr marL="0" indent="0">
              <a:lnSpc>
                <a:spcPct val="90000"/>
              </a:lnSpc>
              <a:spcBef>
                <a:spcPct val="20000"/>
              </a:spcBef>
              <a:buSzPct val="80000"/>
              <a:buNone/>
            </a:pPr>
            <a:r>
              <a:rPr lang="en-US" sz="5400" dirty="0">
                <a:solidFill>
                  <a:schemeClr val="bg1"/>
                </a:solidFill>
              </a:rPr>
              <a:t>DEMO</a:t>
            </a:r>
          </a:p>
        </p:txBody>
      </p:sp>
      <p:pic>
        <p:nvPicPr>
          <p:cNvPr id="13" name="Picture 12"/>
          <p:cNvPicPr>
            <a:picLocks noChangeAspect="1"/>
          </p:cNvPicPr>
          <p:nvPr/>
        </p:nvPicPr>
        <p:blipFill>
          <a:blip r:embed="rId2">
            <a:biLevel thresh="2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618920" y="2391020"/>
            <a:ext cx="3156423" cy="315001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1889618" y="3307084"/>
            <a:ext cx="7188200" cy="747897"/>
          </a:xfrm>
          <a:prstGeom prst="rect">
            <a:avLst/>
          </a:prstGeom>
          <a:noFill/>
        </p:spPr>
        <p:txBody>
          <a:bodyPr wrap="square" lIns="0" tIns="0" rIns="0" bIns="0" rtlCol="0">
            <a:spAutoFit/>
          </a:bodyPr>
          <a:lstStyle/>
          <a:p>
            <a:pPr marL="0" indent="0">
              <a:lnSpc>
                <a:spcPct val="90000"/>
              </a:lnSpc>
              <a:spcBef>
                <a:spcPct val="20000"/>
              </a:spcBef>
              <a:buSzPct val="80000"/>
              <a:buNone/>
            </a:pPr>
            <a:r>
              <a:rPr lang="en-US" sz="5400" dirty="0">
                <a:solidFill>
                  <a:schemeClr val="bg1"/>
                </a:solidFill>
              </a:rPr>
              <a:t>DEMO</a:t>
            </a:r>
          </a:p>
        </p:txBody>
      </p:sp>
    </p:spTree>
    <p:extLst>
      <p:ext uri="{BB962C8B-B14F-4D97-AF65-F5344CB8AC3E}">
        <p14:creationId xmlns:p14="http://schemas.microsoft.com/office/powerpoint/2010/main" val="32422470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ab - light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889618" y="1447810"/>
            <a:ext cx="6972280" cy="1523495"/>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5" name="Subtitle 2"/>
          <p:cNvSpPr>
            <a:spLocks noGrp="1"/>
          </p:cNvSpPr>
          <p:nvPr>
            <p:ph type="subTitle" idx="1"/>
          </p:nvPr>
        </p:nvSpPr>
        <p:spPr>
          <a:xfrm>
            <a:off x="1889618" y="5630482"/>
            <a:ext cx="5825776"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a:t>Click to edit Master subtitle style</a:t>
            </a:r>
            <a:endParaRPr lang="en-US" dirty="0"/>
          </a:p>
        </p:txBody>
      </p:sp>
      <p:sp>
        <p:nvSpPr>
          <p:cNvPr id="2" name="TextBox 1"/>
          <p:cNvSpPr txBox="1"/>
          <p:nvPr/>
        </p:nvSpPr>
        <p:spPr>
          <a:xfrm>
            <a:off x="1889618" y="3307084"/>
            <a:ext cx="7188200" cy="747897"/>
          </a:xfrm>
          <a:prstGeom prst="rect">
            <a:avLst/>
          </a:prstGeom>
          <a:noFill/>
        </p:spPr>
        <p:txBody>
          <a:bodyPr wrap="square" lIns="0" tIns="0" rIns="0" bIns="0" rtlCol="0">
            <a:spAutoFit/>
          </a:bodyPr>
          <a:lstStyle/>
          <a:p>
            <a:pPr marL="0" indent="0">
              <a:lnSpc>
                <a:spcPct val="90000"/>
              </a:lnSpc>
              <a:spcBef>
                <a:spcPct val="20000"/>
              </a:spcBef>
              <a:buSzPct val="80000"/>
              <a:buNone/>
            </a:pPr>
            <a:r>
              <a:rPr lang="en-US" sz="5400" dirty="0">
                <a:solidFill>
                  <a:schemeClr val="bg1"/>
                </a:solidFill>
              </a:rPr>
              <a:t>Hands-On</a:t>
            </a:r>
            <a:r>
              <a:rPr lang="en-US" sz="5400" baseline="0" dirty="0">
                <a:solidFill>
                  <a:schemeClr val="bg1"/>
                </a:solidFill>
              </a:rPr>
              <a:t> Lab</a:t>
            </a:r>
            <a:endParaRPr lang="en-US" sz="5400" dirty="0">
              <a:solidFill>
                <a:schemeClr val="bg1"/>
              </a:solidFill>
            </a:endParaRPr>
          </a:p>
        </p:txBody>
      </p:sp>
      <p:sp>
        <p:nvSpPr>
          <p:cNvPr id="11" name="Rectangle 10"/>
          <p:cNvSpPr/>
          <p:nvPr/>
        </p:nvSpPr>
        <p:spPr bwMode="auto">
          <a:xfrm>
            <a:off x="8651866" y="3681032"/>
            <a:ext cx="2106309" cy="7478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a:biLevel thresh="2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651866" y="2376982"/>
            <a:ext cx="3156423" cy="315001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8605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Summary">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6" name="Text Placeholder 5"/>
          <p:cNvSpPr>
            <a:spLocks noGrp="1"/>
          </p:cNvSpPr>
          <p:nvPr>
            <p:ph type="body" sz="quarter" idx="10" hasCustomPrompt="1"/>
          </p:nvPr>
        </p:nvSpPr>
        <p:spPr>
          <a:xfrm>
            <a:off x="3989003" y="2625013"/>
            <a:ext cx="7038975" cy="443070"/>
          </a:xfrm>
        </p:spPr>
        <p:txBody>
          <a:bodyPr/>
          <a:lstStyle>
            <a:lvl1pPr marL="0" indent="0">
              <a:buNone/>
              <a:defRPr baseline="0">
                <a:solidFill>
                  <a:schemeClr val="bg1"/>
                </a:solidFill>
              </a:defRPr>
            </a:lvl1pPr>
          </a:lstStyle>
          <a:p>
            <a:pPr lvl="0"/>
            <a:r>
              <a:rPr lang="en-US" dirty="0"/>
              <a:t>agenda/summary placeholder</a:t>
            </a:r>
          </a:p>
        </p:txBody>
      </p:sp>
      <p:sp>
        <p:nvSpPr>
          <p:cNvPr id="10" name="Text Placeholder 9"/>
          <p:cNvSpPr>
            <a:spLocks noGrp="1"/>
          </p:cNvSpPr>
          <p:nvPr>
            <p:ph type="body" sz="quarter" idx="11" hasCustomPrompt="1"/>
          </p:nvPr>
        </p:nvSpPr>
        <p:spPr>
          <a:xfrm>
            <a:off x="393591" y="157655"/>
            <a:ext cx="6456363" cy="443070"/>
          </a:xfrm>
        </p:spPr>
        <p:txBody>
          <a:bodyPr/>
          <a:lstStyle>
            <a:lvl1pPr marL="0" indent="0">
              <a:buNone/>
              <a:defRPr baseline="0">
                <a:solidFill>
                  <a:schemeClr val="bg1"/>
                </a:solidFill>
              </a:defRPr>
            </a:lvl1pPr>
          </a:lstStyle>
          <a:p>
            <a:pPr lvl="0"/>
            <a:r>
              <a:rPr lang="en-US" dirty="0"/>
              <a:t>Title goes here</a:t>
            </a:r>
          </a:p>
        </p:txBody>
      </p:sp>
    </p:spTree>
    <p:extLst>
      <p:ext uri="{BB962C8B-B14F-4D97-AF65-F5344CB8AC3E}">
        <p14:creationId xmlns:p14="http://schemas.microsoft.com/office/powerpoint/2010/main" val="72477074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En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clrChange>
              <a:clrFrom>
                <a:srgbClr val="000000"/>
              </a:clrFrom>
              <a:clrTo>
                <a:srgbClr val="000000">
                  <a:alpha val="0"/>
                </a:srgbClr>
              </a:clrTo>
            </a:clrChange>
          </a:blip>
          <a:stretch>
            <a:fillRect/>
          </a:stretch>
        </p:blipFill>
        <p:spPr>
          <a:xfrm>
            <a:off x="2733675" y="2490787"/>
            <a:ext cx="6724650" cy="1876425"/>
          </a:xfrm>
          <a:prstGeom prst="rect">
            <a:avLst/>
          </a:prstGeom>
        </p:spPr>
      </p:pic>
    </p:spTree>
    <p:extLst>
      <p:ext uri="{BB962C8B-B14F-4D97-AF65-F5344CB8AC3E}">
        <p14:creationId xmlns:p14="http://schemas.microsoft.com/office/powerpoint/2010/main" val="42945712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section - light blue">
    <p:bg>
      <p:bgPr>
        <a:solidFill>
          <a:schemeClr val="accent2"/>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916350" y="3095930"/>
            <a:ext cx="8200416" cy="1523495"/>
          </a:xfrm>
        </p:spPr>
        <p:txBody>
          <a:bodyPr anchor="ctr" anchorCtr="0">
            <a:noAutofit/>
          </a:bodyPr>
          <a:lstStyle>
            <a:lvl1pPr algn="ctr">
              <a:lnSpc>
                <a:spcPct val="90000"/>
              </a:lnSpc>
              <a:defRPr sz="8800" baseline="0">
                <a:solidFill>
                  <a:schemeClr val="bg1">
                    <a:alpha val="98000"/>
                  </a:schemeClr>
                </a:solidFill>
              </a:defRPr>
            </a:lvl1pPr>
          </a:lstStyle>
          <a:p>
            <a:r>
              <a:rPr lang="en-US" dirty="0"/>
              <a:t>Section Title</a:t>
            </a:r>
          </a:p>
        </p:txBody>
      </p:sp>
    </p:spTree>
    <p:extLst>
      <p:ext uri="{BB962C8B-B14F-4D97-AF65-F5344CB8AC3E}">
        <p14:creationId xmlns:p14="http://schemas.microsoft.com/office/powerpoint/2010/main" val="25086140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7" y="1451225"/>
            <a:ext cx="11378959" cy="868315"/>
          </a:xfrm>
        </p:spPr>
        <p:txBody>
          <a:bodyPr/>
          <a:lstStyle>
            <a:lvl1pPr marL="0" indent="0">
              <a:spcBef>
                <a:spcPts val="0"/>
              </a:spcBef>
              <a:spcAft>
                <a:spcPts val="675"/>
              </a:spcAft>
              <a:buNone/>
              <a:defRPr sz="3200" spc="-100" baseline="0">
                <a:solidFill>
                  <a:srgbClr val="505050"/>
                </a:solidFill>
                <a:latin typeface="+mj-lt"/>
                <a:cs typeface="Segoe UI Light"/>
              </a:defRPr>
            </a:lvl1pPr>
            <a:lvl2pPr marL="342891" indent="-342891">
              <a:spcBef>
                <a:spcPts val="0"/>
              </a:spcBef>
              <a:spcAft>
                <a:spcPts val="675"/>
              </a:spcAft>
              <a:buFont typeface="Arial" panose="020B0604020202020204" pitchFamily="34" charset="0"/>
              <a:buChar char="•"/>
              <a:defRPr sz="2400" spc="-51"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 32pt</a:t>
            </a:r>
          </a:p>
          <a:p>
            <a:pPr lvl="1"/>
            <a:r>
              <a:rPr lang="en-US" dirty="0"/>
              <a:t>Second level 24pt</a:t>
            </a:r>
          </a:p>
        </p:txBody>
      </p:sp>
      <p:sp>
        <p:nvSpPr>
          <p:cNvPr id="5" name="Title Placeholder 1"/>
          <p:cNvSpPr>
            <a:spLocks noGrp="1"/>
          </p:cNvSpPr>
          <p:nvPr>
            <p:ph type="title"/>
          </p:nvPr>
        </p:nvSpPr>
        <p:spPr>
          <a:xfrm>
            <a:off x="424248" y="326021"/>
            <a:ext cx="11151917" cy="902811"/>
          </a:xfrm>
          <a:prstGeom prst="rect">
            <a:avLst/>
          </a:prstGeom>
        </p:spPr>
        <p:txBody>
          <a:bodyPr vert="horz" wrap="square" lIns="0" tIns="0" rIns="0" bIns="0" rtlCol="0" anchor="t">
            <a:spAutoFit/>
          </a:bodyPr>
          <a:lstStyle/>
          <a:p>
            <a:r>
              <a:rPr lang="en-US"/>
              <a:t>Click to edit Master title style</a:t>
            </a:r>
            <a:endParaRPr lang="en-US" dirty="0"/>
          </a:p>
        </p:txBody>
      </p:sp>
    </p:spTree>
    <p:extLst>
      <p:ext uri="{BB962C8B-B14F-4D97-AF65-F5344CB8AC3E}">
        <p14:creationId xmlns:p14="http://schemas.microsoft.com/office/powerpoint/2010/main" val="40049980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2685178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7278" y="2440449"/>
            <a:ext cx="10363200" cy="1362075"/>
          </a:xfrm>
        </p:spPr>
        <p:txBody>
          <a:bodyPr anchor="t"/>
          <a:lstStyle>
            <a:lvl1pPr algn="l">
              <a:defRPr sz="5333" b="1" cap="all"/>
            </a:lvl1pPr>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6EDB2B-94B6-4A2B-9786-B730098CFCB5}" type="datetimeFigureOut">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1/19/2017</a:t>
            </a:fld>
            <a:endParaRPr kumimoji="0" lang="en-US"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EDE7AAC-0F9C-4EC5-A71A-D74594EF591E}"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707181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4510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9403" y="452670"/>
            <a:ext cx="10273141" cy="1470025"/>
          </a:xfrm>
        </p:spPr>
        <p:txBody>
          <a:bodyPr>
            <a:normAutofit/>
          </a:bodyPr>
          <a:lstStyle>
            <a:lvl1pPr algn="l">
              <a:defRPr sz="3733">
                <a:solidFill>
                  <a:schemeClr val="bg1"/>
                </a:solidFill>
                <a:latin typeface=""/>
              </a:defRPr>
            </a:lvl1pPr>
          </a:lstStyle>
          <a:p>
            <a:r>
              <a:rPr lang="en-US"/>
              <a:t>Click to edit Master title style</a:t>
            </a:r>
            <a:endParaRPr lang="en-US" dirty="0"/>
          </a:p>
        </p:txBody>
      </p:sp>
    </p:spTree>
    <p:extLst>
      <p:ext uri="{BB962C8B-B14F-4D97-AF65-F5344CB8AC3E}">
        <p14:creationId xmlns:p14="http://schemas.microsoft.com/office/powerpoint/2010/main" val="31438534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Agenda-2">
    <p:spTree>
      <p:nvGrpSpPr>
        <p:cNvPr id="1" name=""/>
        <p:cNvGrpSpPr/>
        <p:nvPr/>
      </p:nvGrpSpPr>
      <p:grpSpPr>
        <a:xfrm>
          <a:off x="0" y="0"/>
          <a:ext cx="0" cy="0"/>
          <a:chOff x="0" y="0"/>
          <a:chExt cx="0" cy="0"/>
        </a:xfrm>
      </p:grpSpPr>
      <p:pic>
        <p:nvPicPr>
          <p:cNvPr id="5" name="Picture 3" descr="C:\Users\v-junyo\Dropbox\ZumTeam\Windows\Fei\Flex Deck\Art\woman laptop outside_windows_8.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6096001" y="1005277"/>
            <a:ext cx="6087075" cy="5852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ltGray">
          <a:xfrm>
            <a:off x="1" y="1005279"/>
            <a:ext cx="12192000" cy="914400"/>
          </a:xfrm>
          <a:prstGeom prst="rect">
            <a:avLst/>
          </a:prstGeom>
          <a:solidFill>
            <a:schemeClr val="tx2">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7" name="Title 1"/>
          <p:cNvSpPr>
            <a:spLocks noGrp="1"/>
          </p:cNvSpPr>
          <p:nvPr>
            <p:ph type="ctrTitle" hasCustomPrompt="1"/>
          </p:nvPr>
        </p:nvSpPr>
        <p:spPr>
          <a:xfrm>
            <a:off x="325375" y="1195347"/>
            <a:ext cx="9360584" cy="555627"/>
          </a:xfrm>
        </p:spPr>
        <p:txBody>
          <a:bodyPr anchor="t" anchorCtr="0">
            <a:noAutofit/>
          </a:bodyPr>
          <a:lstStyle>
            <a:lvl1pPr algn="l">
              <a:lnSpc>
                <a:spcPts val="4800"/>
              </a:lnSpc>
              <a:defRPr sz="3600" spc="0" baseline="0">
                <a:solidFill>
                  <a:schemeClr val="bg1"/>
                </a:solidFill>
                <a:effectLst/>
                <a:latin typeface="Segoe UI Light" pitchFamily="34" charset="0"/>
              </a:defRPr>
            </a:lvl1pPr>
          </a:lstStyle>
          <a:p>
            <a:r>
              <a:rPr lang="en-US" dirty="0"/>
              <a:t>Agenda</a:t>
            </a:r>
          </a:p>
        </p:txBody>
      </p:sp>
      <p:sp>
        <p:nvSpPr>
          <p:cNvPr id="8" name="Rectangle 7"/>
          <p:cNvSpPr/>
          <p:nvPr userDrawn="1"/>
        </p:nvSpPr>
        <p:spPr bwMode="auto">
          <a:xfrm>
            <a:off x="6087077" y="5255986"/>
            <a:ext cx="6095999" cy="1602015"/>
          </a:xfrm>
          <a:prstGeom prst="rect">
            <a:avLst/>
          </a:prstGeom>
          <a:gradFill flip="none" rotWithShape="1">
            <a:gsLst>
              <a:gs pos="1667">
                <a:srgbClr val="000000">
                  <a:alpha val="83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91392" tIns="45697" rIns="91392" bIns="45697" anchor="ctr"/>
          <a:lstStyle>
            <a:lvl1pPr defTabSz="912813">
              <a:defRPr>
                <a:solidFill>
                  <a:schemeClr val="tx1"/>
                </a:solidFill>
                <a:latin typeface="Segoe UI" pitchFamily="34" charset="0"/>
              </a:defRPr>
            </a:lvl1pPr>
            <a:lvl2pPr marL="742950" indent="-285750" defTabSz="912813">
              <a:defRPr>
                <a:solidFill>
                  <a:schemeClr val="tx1"/>
                </a:solidFill>
                <a:latin typeface="Segoe UI" pitchFamily="34" charset="0"/>
              </a:defRPr>
            </a:lvl2pPr>
            <a:lvl3pPr marL="1143000" indent="-228600" defTabSz="912813">
              <a:defRPr>
                <a:solidFill>
                  <a:schemeClr val="tx1"/>
                </a:solidFill>
                <a:latin typeface="Segoe UI" pitchFamily="34" charset="0"/>
              </a:defRPr>
            </a:lvl3pPr>
            <a:lvl4pPr marL="1600200" indent="-228600" defTabSz="912813">
              <a:defRPr>
                <a:solidFill>
                  <a:schemeClr val="tx1"/>
                </a:solidFill>
                <a:latin typeface="Segoe UI" pitchFamily="34" charset="0"/>
              </a:defRPr>
            </a:lvl4pPr>
            <a:lvl5pPr marL="2057400" indent="-228600" defTabSz="912813">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marL="0" marR="0" lvl="0" indent="0" algn="ctr" defTabSz="912813"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595959"/>
              </a:solidFill>
              <a:effectLst/>
              <a:uLnTx/>
              <a:uFillTx/>
              <a:latin typeface="Segoe UI" pitchFamily="34" charset="0"/>
              <a:ea typeface="+mn-ea"/>
              <a:cs typeface="+mn-cs"/>
            </a:endParaRPr>
          </a:p>
        </p:txBody>
      </p:sp>
      <p:sp>
        <p:nvSpPr>
          <p:cNvPr id="9" name="Rectangle 8"/>
          <p:cNvSpPr/>
          <p:nvPr userDrawn="1"/>
        </p:nvSpPr>
        <p:spPr bwMode="ltGray">
          <a:xfrm>
            <a:off x="6096000" y="0"/>
            <a:ext cx="3810992" cy="3733800"/>
          </a:xfrm>
          <a:prstGeom prst="rect">
            <a:avLst/>
          </a:prstGeom>
          <a:solidFill>
            <a:schemeClr val="tx2">
              <a:lumMod val="50000"/>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35304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9728292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59449567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24820650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778613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367175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7264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29860352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3533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52009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6423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90584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43489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2454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4920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2829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87545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41058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7544573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8601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5957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77565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1192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19383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0588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2226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044294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13056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5730943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slideLayout" Target="../slideLayouts/slideLayout67.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theme" Target="../theme/theme3.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41.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4.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image" Target="../media/image1.png"/><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theme" Target="../theme/theme5.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28"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9381552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4" r:id="rId23"/>
    <p:sldLayoutId id="2147483685" r:id="rId24"/>
    <p:sldLayoutId id="2147483686" r:id="rId25"/>
    <p:sldLayoutId id="2147483687"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414118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40" r:id="rId47"/>
    <p:sldLayoutId id="2147483819" r:id="rId48"/>
  </p:sldLayoutIdLst>
  <p:transition>
    <p:fade/>
  </p:transition>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86035123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820564633"/>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821096827"/>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1.xml"/></Relationships>
</file>

<file path=ppt/slides/_rels/slide25.xml.rels><?xml version="1.0" encoding="UTF-8" standalone="yes"?>
<Relationships xmlns="http://schemas.openxmlformats.org/package/2006/relationships"><Relationship Id="rId2" Type="http://schemas.openxmlformats.org/officeDocument/2006/relationships/hyperlink" Target="https://www.microsoft.com/download/confirmation.aspx?id=41653"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1.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5.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5.xml"/></Relationships>
</file>

<file path=ppt/slides/_rels/slide58.xml.rels><?xml version="1.0" encoding="UTF-8" standalone="yes"?>
<Relationships xmlns="http://schemas.openxmlformats.org/package/2006/relationships"><Relationship Id="rId2" Type="http://schemas.openxmlformats.org/officeDocument/2006/relationships/hyperlink" Target="http://aka.ms/asr-a2a-pri-preview" TargetMode="External"/><Relationship Id="rId1" Type="http://schemas.openxmlformats.org/officeDocument/2006/relationships/slideLayout" Target="../slideLayouts/slideLayout1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60.xml.rels><?xml version="1.0" encoding="UTF-8" standalone="yes"?>
<Relationships xmlns="http://schemas.openxmlformats.org/package/2006/relationships"><Relationship Id="rId3" Type="http://schemas.openxmlformats.org/officeDocument/2006/relationships/hyperlink" Target="mailto:pedete@Microsoft.com"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292519" y="3680409"/>
            <a:ext cx="11459115" cy="849463"/>
          </a:xfrm>
        </p:spPr>
        <p:txBody>
          <a:bodyPr/>
          <a:lstStyle/>
          <a:p>
            <a:r>
              <a:rPr lang="en-US" sz="4800" dirty="0"/>
              <a:t>Azure Site Recovery - ASR</a:t>
            </a:r>
          </a:p>
        </p:txBody>
      </p:sp>
      <p:sp>
        <p:nvSpPr>
          <p:cNvPr id="6" name="Text Placeholder 3"/>
          <p:cNvSpPr>
            <a:spLocks noGrp="1"/>
          </p:cNvSpPr>
          <p:nvPr>
            <p:ph type="body" sz="quarter" idx="11"/>
          </p:nvPr>
        </p:nvSpPr>
        <p:spPr>
          <a:xfrm>
            <a:off x="292519" y="5192562"/>
            <a:ext cx="11459115" cy="572464"/>
          </a:xfrm>
        </p:spPr>
        <p:txBody>
          <a:bodyPr/>
          <a:lstStyle/>
          <a:p>
            <a:r>
              <a:rPr lang="en-US" dirty="0"/>
              <a:t>Peter De Tender</a:t>
            </a:r>
          </a:p>
        </p:txBody>
      </p:sp>
      <p:sp>
        <p:nvSpPr>
          <p:cNvPr id="7" name="Text Placeholder 4"/>
          <p:cNvSpPr>
            <a:spLocks noGrp="1"/>
          </p:cNvSpPr>
          <p:nvPr>
            <p:ph type="body" sz="quarter" idx="12"/>
          </p:nvPr>
        </p:nvSpPr>
        <p:spPr>
          <a:xfrm>
            <a:off x="292519" y="5765026"/>
            <a:ext cx="11459113" cy="461665"/>
          </a:xfrm>
        </p:spPr>
        <p:txBody>
          <a:bodyPr/>
          <a:lstStyle/>
          <a:p>
            <a:r>
              <a:rPr lang="en-US" dirty="0"/>
              <a:t>Program Manager, AzureCAT GSI | pedete@microsoft.com | @</a:t>
            </a:r>
            <a:r>
              <a:rPr lang="en-US" dirty="0" err="1"/>
              <a:t>pdtit</a:t>
            </a:r>
            <a:endParaRPr lang="en-US" dirty="0"/>
          </a:p>
        </p:txBody>
      </p:sp>
    </p:spTree>
    <p:extLst>
      <p:ext uri="{BB962C8B-B14F-4D97-AF65-F5344CB8AC3E}">
        <p14:creationId xmlns:p14="http://schemas.microsoft.com/office/powerpoint/2010/main" val="166803829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Multiply 47"/>
          <p:cNvSpPr/>
          <p:nvPr/>
        </p:nvSpPr>
        <p:spPr bwMode="auto">
          <a:xfrm>
            <a:off x="-817349" y="2982501"/>
            <a:ext cx="8064517" cy="4075638"/>
          </a:xfrm>
          <a:prstGeom prst="mathMultiply">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375" tIns="45688" rIns="91375" bIns="45688" anchor="ctr"/>
          <a:lstStyle/>
          <a:p>
            <a:pPr algn="ctr" defTabSz="913492">
              <a:lnSpc>
                <a:spcPct val="90000"/>
              </a:lnSpc>
              <a:defRPr/>
            </a:pPr>
            <a:endParaRPr lang="en-US" sz="1998" spc="-51" dirty="0">
              <a:gradFill>
                <a:gsLst>
                  <a:gs pos="0">
                    <a:srgbClr val="505050"/>
                  </a:gs>
                  <a:gs pos="100000">
                    <a:srgbClr val="505050"/>
                  </a:gs>
                </a:gsLst>
                <a:lin ang="5400000" scaled="0"/>
              </a:gradFill>
            </a:endParaRPr>
          </a:p>
        </p:txBody>
      </p:sp>
      <p:sp>
        <p:nvSpPr>
          <p:cNvPr id="30" name="Rectangle 29"/>
          <p:cNvSpPr/>
          <p:nvPr/>
        </p:nvSpPr>
        <p:spPr bwMode="auto">
          <a:xfrm>
            <a:off x="7904838" y="736322"/>
            <a:ext cx="2329087" cy="2622354"/>
          </a:xfrm>
          <a:prstGeom prst="rect">
            <a:avLst/>
          </a:prstGeom>
          <a:solidFill>
            <a:srgbClr val="0070C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9" tIns="143391" rIns="179239" bIns="143391" anchor="b"/>
          <a:lstStyle/>
          <a:p>
            <a:pPr algn="r" defTabSz="913945">
              <a:lnSpc>
                <a:spcPct val="90000"/>
              </a:lnSpc>
              <a:defRPr/>
            </a:pPr>
            <a:r>
              <a:rPr lang="en-GB" sz="2353" dirty="0">
                <a:gradFill>
                  <a:gsLst>
                    <a:gs pos="0">
                      <a:srgbClr val="FFFFFF"/>
                    </a:gs>
                    <a:gs pos="100000">
                      <a:srgbClr val="FFFFFF"/>
                    </a:gs>
                  </a:gsLst>
                  <a:lin ang="5400000" scaled="0"/>
                </a:gradFill>
                <a:ea typeface="Segoe UI" pitchFamily="34" charset="0"/>
                <a:cs typeface="Segoe UI" pitchFamily="34" charset="0"/>
              </a:rPr>
              <a:t>External DR solution</a:t>
            </a:r>
          </a:p>
        </p:txBody>
      </p:sp>
      <p:sp>
        <p:nvSpPr>
          <p:cNvPr id="39940" name="Title 1"/>
          <p:cNvSpPr>
            <a:spLocks noGrp="1"/>
          </p:cNvSpPr>
          <p:nvPr>
            <p:ph type="title" idx="4294967295"/>
          </p:nvPr>
        </p:nvSpPr>
        <p:spPr>
          <a:xfrm>
            <a:off x="538163" y="320675"/>
            <a:ext cx="11653837" cy="839788"/>
          </a:xfrm>
        </p:spPr>
        <p:txBody>
          <a:bodyPr vert="horz" wrap="square" lIns="91416" tIns="45708" rIns="91416" bIns="45708" numCol="1" rtlCol="0" anchor="ctr" anchorCtr="0" compatLnSpc="1">
            <a:prstTxWarp prst="textNoShape">
              <a:avLst/>
            </a:prstTxWarp>
            <a:spAutoFit/>
          </a:bodyPr>
          <a:lstStyle/>
          <a:p>
            <a:r>
              <a:rPr lang="en-GB" altLang="en-US" b="1" dirty="0">
                <a:ea typeface="ＭＳ Ｐゴシック" pitchFamily="34" charset="-128"/>
                <a:cs typeface="Lucida Sans Unicode" panose="020B0602030504020204" pitchFamily="34" charset="0"/>
              </a:rPr>
              <a:t>The D/R challenge</a:t>
            </a:r>
          </a:p>
        </p:txBody>
      </p:sp>
      <p:sp>
        <p:nvSpPr>
          <p:cNvPr id="3" name="Rectangle 2"/>
          <p:cNvSpPr/>
          <p:nvPr/>
        </p:nvSpPr>
        <p:spPr bwMode="auto">
          <a:xfrm>
            <a:off x="569488" y="3503684"/>
            <a:ext cx="5451831" cy="3061988"/>
          </a:xfrm>
          <a:prstGeom prst="rect">
            <a:avLst/>
          </a:prstGeom>
          <a:solidFill>
            <a:srgbClr val="0070C0"/>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9" tIns="143391" rIns="179239" bIns="143391" anchor="b"/>
          <a:lstStyle/>
          <a:p>
            <a:pPr algn="r" defTabSz="913945">
              <a:lnSpc>
                <a:spcPct val="90000"/>
              </a:lnSpc>
              <a:defRPr/>
            </a:pPr>
            <a:r>
              <a:rPr lang="en-GB" sz="2353" dirty="0">
                <a:gradFill>
                  <a:gsLst>
                    <a:gs pos="0">
                      <a:srgbClr val="FFFFFF"/>
                    </a:gs>
                    <a:gs pos="100000">
                      <a:srgbClr val="FFFFFF"/>
                    </a:gs>
                  </a:gsLst>
                  <a:lin ang="5400000" scaled="0"/>
                </a:gradFill>
                <a:ea typeface="Segoe UI" pitchFamily="34" charset="0"/>
                <a:cs typeface="Segoe UI" pitchFamily="34" charset="0"/>
              </a:rPr>
              <a:t>Your on-premises IT platform</a:t>
            </a:r>
          </a:p>
        </p:txBody>
      </p:sp>
      <p:pic>
        <p:nvPicPr>
          <p:cNvPr id="39942"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4905" y="3649077"/>
            <a:ext cx="897233" cy="897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6332" y="4245821"/>
            <a:ext cx="897233" cy="89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0840" y="4730412"/>
            <a:ext cx="895116" cy="89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48"/>
          <p:cNvGrpSpPr>
            <a:grpSpLocks/>
          </p:cNvGrpSpPr>
          <p:nvPr/>
        </p:nvGrpSpPr>
        <p:grpSpPr bwMode="auto">
          <a:xfrm>
            <a:off x="1068111" y="3729490"/>
            <a:ext cx="2122464" cy="2088607"/>
            <a:chOff x="1087463" y="3803172"/>
            <a:chExt cx="2167369" cy="2132489"/>
          </a:xfrm>
        </p:grpSpPr>
        <p:grpSp>
          <p:nvGrpSpPr>
            <p:cNvPr id="39957" name="Group 9"/>
            <p:cNvGrpSpPr>
              <a:grpSpLocks/>
            </p:cNvGrpSpPr>
            <p:nvPr/>
          </p:nvGrpSpPr>
          <p:grpSpPr bwMode="auto">
            <a:xfrm>
              <a:off x="1112837" y="3803172"/>
              <a:ext cx="1021597" cy="918799"/>
              <a:chOff x="3094037" y="1363662"/>
              <a:chExt cx="1021597" cy="918799"/>
            </a:xfrm>
          </p:grpSpPr>
          <p:pic>
            <p:nvPicPr>
              <p:cNvPr id="39964"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037" y="136366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4210" y="1591037"/>
                <a:ext cx="691424" cy="69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8" name="Group 10"/>
            <p:cNvGrpSpPr>
              <a:grpSpLocks/>
            </p:cNvGrpSpPr>
            <p:nvPr/>
          </p:nvGrpSpPr>
          <p:grpSpPr bwMode="auto">
            <a:xfrm>
              <a:off x="2233235" y="4464244"/>
              <a:ext cx="1021597" cy="918799"/>
              <a:chOff x="3094037" y="1363662"/>
              <a:chExt cx="1021597" cy="918799"/>
            </a:xfrm>
          </p:grpSpPr>
          <p:pic>
            <p:nvPicPr>
              <p:cNvPr id="39962" name="Pictur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037" y="136366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4210" y="1591037"/>
                <a:ext cx="691424" cy="69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9" name="Group 13"/>
            <p:cNvGrpSpPr>
              <a:grpSpLocks/>
            </p:cNvGrpSpPr>
            <p:nvPr/>
          </p:nvGrpSpPr>
          <p:grpSpPr bwMode="auto">
            <a:xfrm>
              <a:off x="1087463" y="5016862"/>
              <a:ext cx="1021597" cy="918799"/>
              <a:chOff x="3094037" y="1363662"/>
              <a:chExt cx="1021597" cy="918799"/>
            </a:xfrm>
          </p:grpSpPr>
          <p:pic>
            <p:nvPicPr>
              <p:cNvPr id="39960" name="Picture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037" y="136366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1"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4210" y="1591037"/>
                <a:ext cx="691424" cy="69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 name="Group 16"/>
          <p:cNvGrpSpPr/>
          <p:nvPr/>
        </p:nvGrpSpPr>
        <p:grpSpPr>
          <a:xfrm>
            <a:off x="1092265" y="1677662"/>
            <a:ext cx="1001254" cy="900503"/>
            <a:chOff x="3094037" y="1363662"/>
            <a:chExt cx="1021597" cy="918799"/>
          </a:xfrm>
          <a:solidFill>
            <a:schemeClr val="tx2"/>
          </a:solidFill>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4037" y="1363662"/>
              <a:ext cx="609600" cy="609600"/>
            </a:xfrm>
            <a:prstGeom prst="rect">
              <a:avLst/>
            </a:prstGeom>
            <a:grpFill/>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4210" y="1591037"/>
              <a:ext cx="691424" cy="691424"/>
            </a:xfrm>
            <a:prstGeom prst="rect">
              <a:avLst/>
            </a:prstGeom>
            <a:grpFill/>
          </p:spPr>
        </p:pic>
      </p:grpSp>
      <p:grpSp>
        <p:nvGrpSpPr>
          <p:cNvPr id="20" name="Group 19"/>
          <p:cNvGrpSpPr/>
          <p:nvPr/>
        </p:nvGrpSpPr>
        <p:grpSpPr>
          <a:xfrm>
            <a:off x="2417118" y="1658328"/>
            <a:ext cx="1001254" cy="900503"/>
            <a:chOff x="3094037" y="1363662"/>
            <a:chExt cx="1021597" cy="918799"/>
          </a:xfrm>
          <a:solidFill>
            <a:schemeClr val="tx2"/>
          </a:solidFill>
        </p:grpSpPr>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4037" y="1363662"/>
              <a:ext cx="609600" cy="609600"/>
            </a:xfrm>
            <a:prstGeom prst="rect">
              <a:avLst/>
            </a:prstGeom>
            <a:grpFill/>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4210" y="1591037"/>
              <a:ext cx="691424" cy="691424"/>
            </a:xfrm>
            <a:prstGeom prst="rect">
              <a:avLst/>
            </a:prstGeom>
            <a:grpFill/>
          </p:spPr>
        </p:pic>
      </p:grpSp>
      <p:cxnSp>
        <p:nvCxnSpPr>
          <p:cNvPr id="24" name="Straight Arrow Connector 23"/>
          <p:cNvCxnSpPr/>
          <p:nvPr/>
        </p:nvCxnSpPr>
        <p:spPr>
          <a:xfrm>
            <a:off x="3296381" y="4666928"/>
            <a:ext cx="664460" cy="0"/>
          </a:xfrm>
          <a:prstGeom prst="straightConnector1">
            <a:avLst/>
          </a:prstGeom>
          <a:ln w="762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585367" y="2919018"/>
            <a:ext cx="1375475" cy="1458003"/>
          </a:xfrm>
          <a:prstGeom prst="straightConnector1">
            <a:avLst/>
          </a:prstGeom>
          <a:ln w="76200">
            <a:solidFill>
              <a:srgbClr val="68D729"/>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9950" name="Picture 2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320039" y="821946"/>
            <a:ext cx="1673847" cy="167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p:cNvCxnSpPr/>
          <p:nvPr/>
        </p:nvCxnSpPr>
        <p:spPr>
          <a:xfrm flipV="1">
            <a:off x="5274948" y="2114893"/>
            <a:ext cx="2911775" cy="1836788"/>
          </a:xfrm>
          <a:prstGeom prst="straightConnector1">
            <a:avLst/>
          </a:prstGeom>
          <a:ln w="161925">
            <a:solidFill>
              <a:srgbClr val="68D72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Multiply 37"/>
          <p:cNvSpPr/>
          <p:nvPr/>
        </p:nvSpPr>
        <p:spPr bwMode="auto">
          <a:xfrm>
            <a:off x="4826333" y="4279679"/>
            <a:ext cx="757569" cy="766034"/>
          </a:xfrm>
          <a:prstGeom prst="mathMultiply">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375" tIns="45688" rIns="91375" bIns="45688" anchor="ctr"/>
          <a:lstStyle/>
          <a:p>
            <a:pPr algn="ctr" defTabSz="913492">
              <a:lnSpc>
                <a:spcPct val="90000"/>
              </a:lnSpc>
              <a:defRPr/>
            </a:pPr>
            <a:endParaRPr lang="en-US" sz="1998" spc="-51" dirty="0">
              <a:gradFill>
                <a:gsLst>
                  <a:gs pos="0">
                    <a:srgbClr val="505050"/>
                  </a:gs>
                  <a:gs pos="100000">
                    <a:srgbClr val="505050"/>
                  </a:gs>
                </a:gsLst>
                <a:lin ang="5400000" scaled="0"/>
              </a:gradFill>
            </a:endParaRPr>
          </a:p>
        </p:txBody>
      </p:sp>
      <p:cxnSp>
        <p:nvCxnSpPr>
          <p:cNvPr id="39" name="Straight Arrow Connector 38"/>
          <p:cNvCxnSpPr/>
          <p:nvPr/>
        </p:nvCxnSpPr>
        <p:spPr>
          <a:xfrm flipV="1">
            <a:off x="3296380" y="1585865"/>
            <a:ext cx="4890342" cy="3089529"/>
          </a:xfrm>
          <a:prstGeom prst="straightConnector1">
            <a:avLst/>
          </a:prstGeom>
          <a:ln w="762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2538812" y="1336163"/>
            <a:ext cx="5647911" cy="1582854"/>
          </a:xfrm>
          <a:prstGeom prst="straightConnector1">
            <a:avLst/>
          </a:prstGeom>
          <a:ln w="762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Multiply 46"/>
          <p:cNvSpPr/>
          <p:nvPr/>
        </p:nvSpPr>
        <p:spPr bwMode="auto">
          <a:xfrm>
            <a:off x="3588406" y="3659658"/>
            <a:ext cx="2331959" cy="2321378"/>
          </a:xfrm>
          <a:prstGeom prst="mathMultiply">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375" tIns="45688" rIns="91375" bIns="45688" anchor="ctr"/>
          <a:lstStyle/>
          <a:p>
            <a:pPr algn="ctr" defTabSz="913492">
              <a:lnSpc>
                <a:spcPct val="90000"/>
              </a:lnSpc>
              <a:defRPr/>
            </a:pPr>
            <a:endParaRPr lang="en-US" sz="1998" spc="-51" dirty="0">
              <a:gradFill>
                <a:gsLst>
                  <a:gs pos="0">
                    <a:srgbClr val="505050"/>
                  </a:gs>
                  <a:gs pos="100000">
                    <a:srgbClr val="505050"/>
                  </a:gs>
                </a:gsLst>
                <a:lin ang="5400000" scaled="0"/>
              </a:gradFill>
            </a:endParaRPr>
          </a:p>
        </p:txBody>
      </p:sp>
      <p:cxnSp>
        <p:nvCxnSpPr>
          <p:cNvPr id="50" name="Straight Arrow Connector 49"/>
          <p:cNvCxnSpPr/>
          <p:nvPr/>
        </p:nvCxnSpPr>
        <p:spPr>
          <a:xfrm flipV="1">
            <a:off x="9242664" y="2457705"/>
            <a:ext cx="0" cy="1667499"/>
          </a:xfrm>
          <a:prstGeom prst="straightConnector1">
            <a:avLst/>
          </a:prstGeom>
          <a:ln w="762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92352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nodeType="afterGroup">
                            <p:stCondLst>
                              <p:cond delay="500"/>
                            </p:stCondLst>
                            <p:childTnLst>
                              <p:par>
                                <p:cTn id="12" presetID="7" presetClass="emph" presetSubtype="2" repeatCount="indefinite" autoRev="1" fill="hold" nodeType="afterEffect">
                                  <p:stCondLst>
                                    <p:cond delay="0"/>
                                  </p:stCondLst>
                                  <p:childTnLst>
                                    <p:animClr clrSpc="rgb" dir="cw">
                                      <p:cBhvr>
                                        <p:cTn id="13" dur="1000" fill="hold"/>
                                        <p:tgtEl>
                                          <p:spTgt spid="26"/>
                                        </p:tgtEl>
                                        <p:attrNameLst>
                                          <p:attrName>stroke.color</p:attrName>
                                        </p:attrNameLst>
                                      </p:cBhvr>
                                      <p:to>
                                        <a:schemeClr val="accent2"/>
                                      </p:to>
                                    </p:animClr>
                                    <p:set>
                                      <p:cBhvr>
                                        <p:cTn id="14" dur="1000" fill="hold"/>
                                        <p:tgtEl>
                                          <p:spTgt spid="26"/>
                                        </p:tgtEl>
                                        <p:attrNameLst>
                                          <p:attrName>stroke.on</p:attrName>
                                        </p:attrNameLst>
                                      </p:cBhvr>
                                      <p:to>
                                        <p:strVal val="true"/>
                                      </p:to>
                                    </p:set>
                                  </p:childTnLst>
                                </p:cTn>
                              </p:par>
                              <p:par>
                                <p:cTn id="15" presetID="7" presetClass="emph" presetSubtype="2" repeatCount="indefinite" autoRev="1" fill="hold" nodeType="withEffect">
                                  <p:stCondLst>
                                    <p:cond delay="0"/>
                                  </p:stCondLst>
                                  <p:childTnLst>
                                    <p:animClr clrSpc="rgb" dir="cw">
                                      <p:cBhvr>
                                        <p:cTn id="16" dur="1000" fill="hold"/>
                                        <p:tgtEl>
                                          <p:spTgt spid="24"/>
                                        </p:tgtEl>
                                        <p:attrNameLst>
                                          <p:attrName>stroke.color</p:attrName>
                                        </p:attrNameLst>
                                      </p:cBhvr>
                                      <p:to>
                                        <a:schemeClr val="accent2"/>
                                      </p:to>
                                    </p:animClr>
                                    <p:set>
                                      <p:cBhvr>
                                        <p:cTn id="17" dur="1000" fill="hold"/>
                                        <p:tgtEl>
                                          <p:spTgt spid="24"/>
                                        </p:tgtEl>
                                        <p:attrNameLst>
                                          <p:attrName>stroke.on</p:attrName>
                                        </p:attrNameLst>
                                      </p:cBhvr>
                                      <p:to>
                                        <p:strVal val="tru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par>
                          <p:cTn id="23" fill="hold" nodeType="afterGroup">
                            <p:stCondLst>
                              <p:cond delay="500"/>
                            </p:stCondLst>
                            <p:childTnLst>
                              <p:par>
                                <p:cTn id="24" presetID="7" presetClass="emph" presetSubtype="2" repeatCount="indefinite" autoRev="1" fill="hold" nodeType="afterEffect">
                                  <p:stCondLst>
                                    <p:cond delay="0"/>
                                  </p:stCondLst>
                                  <p:endCondLst>
                                    <p:cond evt="onNext" delay="0">
                                      <p:tgtEl>
                                        <p:sldTgt/>
                                      </p:tgtEl>
                                    </p:cond>
                                  </p:endCondLst>
                                  <p:childTnLst>
                                    <p:animClr clrSpc="rgb" dir="cw">
                                      <p:cBhvr>
                                        <p:cTn id="25" dur="1000" fill="hold"/>
                                        <p:tgtEl>
                                          <p:spTgt spid="33"/>
                                        </p:tgtEl>
                                        <p:attrNameLst>
                                          <p:attrName>stroke.color</p:attrName>
                                        </p:attrNameLst>
                                      </p:cBhvr>
                                      <p:to>
                                        <a:srgbClr val="0072C6"/>
                                      </p:to>
                                    </p:animClr>
                                    <p:set>
                                      <p:cBhvr>
                                        <p:cTn id="26" dur="1000" fill="hold"/>
                                        <p:tgtEl>
                                          <p:spTgt spid="33"/>
                                        </p:tgtEl>
                                        <p:attrNameLst>
                                          <p:attrName>stroke.on</p:attrName>
                                        </p:attrNameLst>
                                      </p:cBhvr>
                                      <p:to>
                                        <p:strVal val="tru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childTnLst>
                                </p:cTn>
                              </p:par>
                              <p:par>
                                <p:cTn id="40" presetID="7" presetClass="emph" presetSubtype="2" repeatCount="indefinite" autoRev="1" fill="hold" nodeType="withEffect">
                                  <p:stCondLst>
                                    <p:cond delay="0"/>
                                  </p:stCondLst>
                                  <p:endCondLst>
                                    <p:cond evt="onNext" delay="0">
                                      <p:tgtEl>
                                        <p:sldTgt/>
                                      </p:tgtEl>
                                    </p:cond>
                                  </p:endCondLst>
                                  <p:childTnLst>
                                    <p:animClr clrSpc="rgb" dir="cw">
                                      <p:cBhvr>
                                        <p:cTn id="41" dur="1000" fill="hold"/>
                                        <p:tgtEl>
                                          <p:spTgt spid="41"/>
                                        </p:tgtEl>
                                        <p:attrNameLst>
                                          <p:attrName>stroke.color</p:attrName>
                                        </p:attrNameLst>
                                      </p:cBhvr>
                                      <p:to>
                                        <a:schemeClr val="accent2"/>
                                      </p:to>
                                    </p:animClr>
                                    <p:set>
                                      <p:cBhvr>
                                        <p:cTn id="42" dur="1000" fill="hold"/>
                                        <p:tgtEl>
                                          <p:spTgt spid="41"/>
                                        </p:tgtEl>
                                        <p:attrNameLst>
                                          <p:attrName>stroke.on</p:attrName>
                                        </p:attrNameLst>
                                      </p:cBhvr>
                                      <p:to>
                                        <p:strVal val="tru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7" presetClass="emph" presetSubtype="2" repeatCount="indefinite" autoRev="1" fill="hold" nodeType="withEffect">
                                  <p:stCondLst>
                                    <p:cond delay="0"/>
                                  </p:stCondLst>
                                  <p:endCondLst>
                                    <p:cond evt="onNext" delay="0">
                                      <p:tgtEl>
                                        <p:sldTgt/>
                                      </p:tgtEl>
                                    </p:cond>
                                  </p:endCondLst>
                                  <p:childTnLst>
                                    <p:animClr clrSpc="rgb" dir="cw">
                                      <p:cBhvr>
                                        <p:cTn id="48" dur="1000" fill="hold"/>
                                        <p:tgtEl>
                                          <p:spTgt spid="39"/>
                                        </p:tgtEl>
                                        <p:attrNameLst>
                                          <p:attrName>stroke.color</p:attrName>
                                        </p:attrNameLst>
                                      </p:cBhvr>
                                      <p:to>
                                        <a:schemeClr val="accent2"/>
                                      </p:to>
                                    </p:animClr>
                                    <p:set>
                                      <p:cBhvr>
                                        <p:cTn id="49" dur="1000" fill="hold"/>
                                        <p:tgtEl>
                                          <p:spTgt spid="39"/>
                                        </p:tgtEl>
                                        <p:attrNameLst>
                                          <p:attrName>stroke.on</p:attrName>
                                        </p:attrNameLst>
                                      </p:cBhvr>
                                      <p:to>
                                        <p:strVal val="tru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nodeType="clickEffect">
                                  <p:stCondLst>
                                    <p:cond delay="0"/>
                                  </p:stCondLst>
                                  <p:childTnLst>
                                    <p:set>
                                      <p:cBhvr>
                                        <p:cTn id="53" dur="1" fill="hold">
                                          <p:stCondLst>
                                            <p:cond delay="0"/>
                                          </p:stCondLst>
                                        </p:cTn>
                                        <p:tgtEl>
                                          <p:spTgt spid="41"/>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9"/>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8"/>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xit" presetSubtype="0" fill="hold" nodeType="clickEffect">
                                  <p:stCondLst>
                                    <p:cond delay="0"/>
                                  </p:stCondLst>
                                  <p:childTnLst>
                                    <p:animEffect transition="out" filter="fade">
                                      <p:cBhvr>
                                        <p:cTn id="66" dur="500"/>
                                        <p:tgtEl>
                                          <p:spTgt spid="26"/>
                                        </p:tgtEl>
                                      </p:cBhvr>
                                    </p:animEffect>
                                    <p:set>
                                      <p:cBhvr>
                                        <p:cTn id="67" dur="1" fill="hold">
                                          <p:stCondLst>
                                            <p:cond delay="499"/>
                                          </p:stCondLst>
                                        </p:cTn>
                                        <p:tgtEl>
                                          <p:spTgt spid="2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33"/>
                                        </p:tgtEl>
                                      </p:cBhvr>
                                    </p:animEffect>
                                    <p:set>
                                      <p:cBhvr>
                                        <p:cTn id="73" dur="1" fill="hold">
                                          <p:stCondLst>
                                            <p:cond delay="499"/>
                                          </p:stCondLst>
                                        </p:cTn>
                                        <p:tgtEl>
                                          <p:spTgt spid="33"/>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ntr" presetSubtype="0" fill="hold"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xit" presetSubtype="0" fill="hold" nodeType="clickEffect">
                                  <p:stCondLst>
                                    <p:cond delay="0"/>
                                  </p:stCondLst>
                                  <p:childTnLst>
                                    <p:set>
                                      <p:cBhvr>
                                        <p:cTn id="85" dur="1" fill="hold">
                                          <p:stCondLst>
                                            <p:cond delay="0"/>
                                          </p:stCondLst>
                                        </p:cTn>
                                        <p:tgtEl>
                                          <p:spTgt spid="33"/>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1"/>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39"/>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47"/>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26"/>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24"/>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48"/>
                                        </p:tgtEl>
                                        <p:attrNameLst>
                                          <p:attrName>style.visibility</p:attrName>
                                        </p:attrNameLst>
                                      </p:cBhvr>
                                      <p:to>
                                        <p:strVal val="visible"/>
                                      </p:to>
                                    </p:set>
                                  </p:childTnLst>
                                </p:cTn>
                              </p:par>
                              <p:par>
                                <p:cTn id="100" presetID="1" presetClass="exit" presetSubtype="0" fill="hold" nodeType="withEffect">
                                  <p:stCondLst>
                                    <p:cond delay="0"/>
                                  </p:stCondLst>
                                  <p:childTnLst>
                                    <p:set>
                                      <p:cBhvr>
                                        <p:cTn id="101" dur="1" fill="hold">
                                          <p:stCondLst>
                                            <p:cond delay="0"/>
                                          </p:stCondLst>
                                        </p:cTn>
                                        <p:tgtEl>
                                          <p:spTgt spid="26"/>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38"/>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63" presetClass="path" presetSubtype="0" accel="50000" decel="50000" fill="hold" nodeType="clickEffect">
                                  <p:stCondLst>
                                    <p:cond delay="0"/>
                                  </p:stCondLst>
                                  <p:childTnLst>
                                    <p:animMotion origin="layout" path="M 4.21241E-6 3.76759E-6 L 0.58284 -0.00068 " pathEditMode="relative" rAng="0" ptsTypes="AA">
                                      <p:cBhvr>
                                        <p:cTn id="107" dur="2000" fill="hold"/>
                                        <p:tgtEl>
                                          <p:spTgt spid="49"/>
                                        </p:tgtEl>
                                        <p:attrNameLst>
                                          <p:attrName>ppt_x</p:attrName>
                                          <p:attrName>ppt_y</p:attrName>
                                        </p:attrNameLst>
                                      </p:cBhvr>
                                      <p:rCtr x="29142" y="-45"/>
                                    </p:animMotion>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0" presetClass="entr" presetSubtype="0" fill="hold" nodeType="click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500"/>
                                        <p:tgtEl>
                                          <p:spTgt spid="50"/>
                                        </p:tgtEl>
                                      </p:cBhvr>
                                    </p:animEffect>
                                  </p:childTnLst>
                                </p:cTn>
                              </p:par>
                              <p:par>
                                <p:cTn id="113" presetID="1" presetClass="entr" presetSubtype="0"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Text Placeholder 1"/>
          <p:cNvSpPr>
            <a:spLocks noGrp="1"/>
          </p:cNvSpPr>
          <p:nvPr>
            <p:ph type="body" sz="quarter" idx="4294967295"/>
          </p:nvPr>
        </p:nvSpPr>
        <p:spPr>
          <a:xfrm>
            <a:off x="541338" y="1654175"/>
            <a:ext cx="11650662" cy="4299382"/>
          </a:xfrm>
        </p:spPr>
        <p:txBody>
          <a:bodyPr/>
          <a:lstStyle/>
          <a:p>
            <a:r>
              <a:rPr lang="en-GB" altLang="en-US" sz="2666" dirty="0">
                <a:solidFill>
                  <a:schemeClr val="tx1"/>
                </a:solidFill>
                <a:latin typeface="Verdana" panose="020B0604030504040204" pitchFamily="34" charset="0"/>
                <a:ea typeface="ＭＳ Ｐゴシック" pitchFamily="34" charset="-128"/>
                <a:cs typeface="Lucida Sans Unicode" panose="020B0602030504020204" pitchFamily="34" charset="0"/>
              </a:rPr>
              <a:t>Historically challenging</a:t>
            </a:r>
          </a:p>
          <a:p>
            <a:pPr lvl="1"/>
            <a:r>
              <a:rPr lang="en-GB" altLang="en-US" sz="2399" dirty="0">
                <a:solidFill>
                  <a:schemeClr val="bg1"/>
                </a:solidFill>
                <a:latin typeface="Verdana" panose="020B0604030504040204" pitchFamily="34" charset="0"/>
                <a:ea typeface="ＭＳ Ｐゴシック" pitchFamily="34" charset="-128"/>
                <a:cs typeface="Lucida Sans Unicode" panose="020B0602030504020204" pitchFamily="34" charset="0"/>
              </a:rPr>
              <a:t>Complicated solutions</a:t>
            </a:r>
          </a:p>
          <a:p>
            <a:pPr lvl="1"/>
            <a:r>
              <a:rPr lang="en-GB" altLang="en-US" sz="2399" dirty="0">
                <a:solidFill>
                  <a:schemeClr val="bg1"/>
                </a:solidFill>
                <a:latin typeface="Verdana" panose="020B0604030504040204" pitchFamily="34" charset="0"/>
                <a:ea typeface="ＭＳ Ｐゴシック" pitchFamily="34" charset="-128"/>
                <a:cs typeface="Lucida Sans Unicode" panose="020B0602030504020204" pitchFamily="34" charset="0"/>
              </a:rPr>
              <a:t>Required end-to-end planning and design</a:t>
            </a:r>
          </a:p>
          <a:p>
            <a:pPr lvl="1"/>
            <a:r>
              <a:rPr lang="en-GB" altLang="en-US" sz="2399" dirty="0">
                <a:solidFill>
                  <a:schemeClr val="bg1"/>
                </a:solidFill>
                <a:latin typeface="Verdana" panose="020B0604030504040204" pitchFamily="34" charset="0"/>
                <a:ea typeface="ＭＳ Ｐゴシック" pitchFamily="34" charset="-128"/>
                <a:cs typeface="Lucida Sans Unicode" panose="020B0602030504020204" pitchFamily="34" charset="0"/>
              </a:rPr>
              <a:t>Vendor lock-in</a:t>
            </a:r>
          </a:p>
          <a:p>
            <a:pPr lvl="1"/>
            <a:r>
              <a:rPr lang="en-GB" altLang="en-US" sz="2399" dirty="0">
                <a:solidFill>
                  <a:schemeClr val="bg1"/>
                </a:solidFill>
                <a:latin typeface="Verdana" panose="020B0604030504040204" pitchFamily="34" charset="0"/>
                <a:ea typeface="ＭＳ Ｐゴシック" pitchFamily="34" charset="-128"/>
                <a:cs typeface="Lucida Sans Unicode" panose="020B0602030504020204" pitchFamily="34" charset="0"/>
              </a:rPr>
              <a:t>Hard to test</a:t>
            </a:r>
          </a:p>
          <a:p>
            <a:pPr lvl="1"/>
            <a:r>
              <a:rPr lang="en-GB" altLang="en-US" sz="2399" dirty="0">
                <a:solidFill>
                  <a:schemeClr val="bg1"/>
                </a:solidFill>
                <a:latin typeface="Verdana" panose="020B0604030504040204" pitchFamily="34" charset="0"/>
                <a:ea typeface="ＭＳ Ｐゴシック" pitchFamily="34" charset="-128"/>
                <a:cs typeface="Lucida Sans Unicode" panose="020B0602030504020204" pitchFamily="34" charset="0"/>
              </a:rPr>
              <a:t>In most cases “pretty” expensive</a:t>
            </a:r>
          </a:p>
          <a:p>
            <a:endParaRPr lang="en-GB" altLang="en-US" sz="2666" dirty="0">
              <a:solidFill>
                <a:srgbClr val="FFFF00"/>
              </a:solidFill>
              <a:latin typeface="Verdana" panose="020B0604030504040204" pitchFamily="34" charset="0"/>
              <a:ea typeface="ＭＳ Ｐゴシック" pitchFamily="34" charset="-128"/>
              <a:cs typeface="Lucida Sans Unicode" panose="020B0602030504020204" pitchFamily="34" charset="0"/>
            </a:endParaRPr>
          </a:p>
          <a:p>
            <a:r>
              <a:rPr lang="en-GB" altLang="en-US" sz="2666" dirty="0">
                <a:solidFill>
                  <a:schemeClr val="tx1"/>
                </a:solidFill>
                <a:latin typeface="Verdana" panose="020B0604030504040204" pitchFamily="34" charset="0"/>
                <a:ea typeface="ＭＳ Ｐゴシック" pitchFamily="34" charset="-128"/>
                <a:cs typeface="Lucida Sans Unicode" panose="020B0602030504020204" pitchFamily="34" charset="0"/>
              </a:rPr>
              <a:t>Commodity solutions are now in the market</a:t>
            </a:r>
          </a:p>
          <a:p>
            <a:pPr lvl="1"/>
            <a:r>
              <a:rPr lang="en-GB" altLang="en-US" sz="2399" dirty="0">
                <a:solidFill>
                  <a:schemeClr val="bg1"/>
                </a:solidFill>
                <a:latin typeface="Verdana" panose="020B0604030504040204" pitchFamily="34" charset="0"/>
                <a:ea typeface="ＭＳ Ｐゴシック" pitchFamily="34" charset="-128"/>
                <a:cs typeface="Lucida Sans Unicode" panose="020B0602030504020204" pitchFamily="34" charset="0"/>
              </a:rPr>
              <a:t>Public cloud offerings like </a:t>
            </a:r>
            <a:r>
              <a:rPr lang="en-GB" altLang="en-US" sz="2399" dirty="0">
                <a:solidFill>
                  <a:srgbClr val="FFC000"/>
                </a:solidFill>
                <a:latin typeface="Verdana" panose="020B0604030504040204" pitchFamily="34" charset="0"/>
                <a:ea typeface="ＭＳ Ｐゴシック" pitchFamily="34" charset="-128"/>
                <a:cs typeface="Lucida Sans Unicode" panose="020B0602030504020204" pitchFamily="34" charset="0"/>
              </a:rPr>
              <a:t>Azure </a:t>
            </a:r>
            <a:r>
              <a:rPr lang="en-GB" altLang="en-US" sz="2399" dirty="0">
                <a:solidFill>
                  <a:srgbClr val="FFC000"/>
                </a:solidFill>
                <a:latin typeface="Verdana" panose="020B0604030504040204" pitchFamily="34" charset="0"/>
                <a:ea typeface="ＭＳ Ｐゴシック" pitchFamily="34" charset="-128"/>
                <a:cs typeface="Lucida Sans Unicode" panose="020B0602030504020204" pitchFamily="34" charset="0"/>
                <a:sym typeface="Wingdings" panose="05000000000000000000" pitchFamily="2" charset="2"/>
              </a:rPr>
              <a:t></a:t>
            </a:r>
            <a:endParaRPr lang="en-GB" altLang="en-US" sz="2399" dirty="0">
              <a:solidFill>
                <a:srgbClr val="FFC000"/>
              </a:solidFill>
              <a:latin typeface="Verdana" panose="020B0604030504040204" pitchFamily="34" charset="0"/>
              <a:ea typeface="ＭＳ Ｐゴシック" pitchFamily="34" charset="-128"/>
              <a:cs typeface="Lucida Sans Unicode" panose="020B0602030504020204" pitchFamily="34" charset="0"/>
            </a:endParaRPr>
          </a:p>
          <a:p>
            <a:pPr lvl="1"/>
            <a:r>
              <a:rPr lang="en-GB" altLang="en-US" sz="2399" dirty="0">
                <a:solidFill>
                  <a:schemeClr val="bg1"/>
                </a:solidFill>
                <a:latin typeface="Verdana" panose="020B0604030504040204" pitchFamily="34" charset="0"/>
                <a:ea typeface="ＭＳ Ｐゴシック" pitchFamily="34" charset="-128"/>
                <a:cs typeface="Lucida Sans Unicode" panose="020B0602030504020204" pitchFamily="34" charset="0"/>
              </a:rPr>
              <a:t>OPEX vs. CAPEX for your D/R = it’s way cheaper!!!!</a:t>
            </a:r>
          </a:p>
        </p:txBody>
      </p:sp>
      <p:sp>
        <p:nvSpPr>
          <p:cNvPr id="40963" name="Title 2"/>
          <p:cNvSpPr>
            <a:spLocks noGrp="1"/>
          </p:cNvSpPr>
          <p:nvPr>
            <p:ph type="title" idx="4294967295"/>
          </p:nvPr>
        </p:nvSpPr>
        <p:spPr>
          <a:xfrm>
            <a:off x="157397" y="175692"/>
            <a:ext cx="11652250" cy="839787"/>
          </a:xfrm>
        </p:spPr>
        <p:txBody>
          <a:bodyPr vert="horz" wrap="square" lIns="91416" tIns="45708" rIns="91416" bIns="45708" numCol="1" rtlCol="0" anchor="ctr" anchorCtr="0" compatLnSpc="1">
            <a:prstTxWarp prst="textNoShape">
              <a:avLst/>
            </a:prstTxWarp>
            <a:spAutoFit/>
          </a:bodyPr>
          <a:lstStyle/>
          <a:p>
            <a:r>
              <a:rPr lang="en-GB" altLang="en-US" b="1" dirty="0">
                <a:ea typeface="ＭＳ Ｐゴシック" pitchFamily="34" charset="-128"/>
                <a:cs typeface="Lucida Sans Unicode" panose="020B0602030504020204" pitchFamily="34" charset="0"/>
              </a:rPr>
              <a:t>Reasons to </a:t>
            </a:r>
            <a:r>
              <a:rPr lang="en-GB" altLang="en-US" b="1" dirty="0">
                <a:solidFill>
                  <a:schemeClr val="tx1"/>
                </a:solidFill>
                <a:ea typeface="ＭＳ Ｐゴシック" pitchFamily="34" charset="-128"/>
                <a:cs typeface="Lucida Sans Unicode" panose="020B0602030504020204" pitchFamily="34" charset="0"/>
              </a:rPr>
              <a:t>reconsider</a:t>
            </a:r>
            <a:r>
              <a:rPr lang="en-GB" altLang="en-US" b="1" dirty="0">
                <a:ea typeface="ＭＳ Ｐゴシック" pitchFamily="34" charset="-128"/>
                <a:cs typeface="Lucida Sans Unicode" panose="020B0602030504020204" pitchFamily="34" charset="0"/>
              </a:rPr>
              <a:t> your D/R today</a:t>
            </a:r>
          </a:p>
        </p:txBody>
      </p:sp>
    </p:spTree>
    <p:extLst>
      <p:ext uri="{BB962C8B-B14F-4D97-AF65-F5344CB8AC3E}">
        <p14:creationId xmlns:p14="http://schemas.microsoft.com/office/powerpoint/2010/main" val="231254707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p:cNvGrpSpPr>
            <a:grpSpLocks/>
          </p:cNvGrpSpPr>
          <p:nvPr/>
        </p:nvGrpSpPr>
        <p:grpSpPr bwMode="auto">
          <a:xfrm>
            <a:off x="3658237" y="3642730"/>
            <a:ext cx="4145471" cy="2228269"/>
            <a:chOff x="2862001" y="3179135"/>
            <a:chExt cx="3109566" cy="1672842"/>
          </a:xfrm>
        </p:grpSpPr>
        <p:cxnSp>
          <p:nvCxnSpPr>
            <p:cNvPr id="40" name="Straight Connector 39"/>
            <p:cNvCxnSpPr/>
            <p:nvPr/>
          </p:nvCxnSpPr>
          <p:spPr>
            <a:xfrm flipH="1">
              <a:off x="4619168" y="3787585"/>
              <a:ext cx="644453" cy="45435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0" idx="0"/>
            </p:cNvCxnSpPr>
            <p:nvPr/>
          </p:nvCxnSpPr>
          <p:spPr>
            <a:xfrm>
              <a:off x="4387419" y="3913089"/>
              <a:ext cx="3175" cy="26848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09631" y="3758990"/>
              <a:ext cx="580960" cy="45435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Freeform 207"/>
            <p:cNvSpPr>
              <a:spLocks noEditPoints="1"/>
            </p:cNvSpPr>
            <p:nvPr/>
          </p:nvSpPr>
          <p:spPr bwMode="gray">
            <a:xfrm>
              <a:off x="3917571" y="3190255"/>
              <a:ext cx="998426" cy="76731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CCCCCC"/>
            </a:solidFill>
            <a:ln>
              <a:noFill/>
            </a:ln>
            <a:extLst/>
          </p:spPr>
          <p:txBody>
            <a:bodyPr lIns="913902" tIns="0" rIns="0" bIns="210197" anchor="b"/>
            <a:lstStyle/>
            <a:p>
              <a:pPr defTabSz="913857">
                <a:spcBef>
                  <a:spcPct val="20000"/>
                </a:spcBef>
                <a:defRPr/>
              </a:pPr>
              <a:endParaRPr lang="en-US" sz="1400" dirty="0">
                <a:ea typeface="ＭＳ Ｐゴシック" charset="-128"/>
              </a:endParaRPr>
            </a:p>
          </p:txBody>
        </p:sp>
        <p:sp>
          <p:nvSpPr>
            <p:cNvPr id="9" name="Freeform 207"/>
            <p:cNvSpPr>
              <a:spLocks noEditPoints="1"/>
            </p:cNvSpPr>
            <p:nvPr/>
          </p:nvSpPr>
          <p:spPr bwMode="gray">
            <a:xfrm>
              <a:off x="2862001" y="3179135"/>
              <a:ext cx="1000013" cy="76731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CCCCCC"/>
            </a:solidFill>
            <a:ln>
              <a:noFill/>
            </a:ln>
            <a:extLst/>
          </p:spPr>
          <p:txBody>
            <a:bodyPr lIns="913902" tIns="0" rIns="0" bIns="210197" anchor="b"/>
            <a:lstStyle/>
            <a:p>
              <a:pPr defTabSz="913857">
                <a:spcBef>
                  <a:spcPct val="20000"/>
                </a:spcBef>
                <a:defRPr/>
              </a:pPr>
              <a:endParaRPr lang="en-US" sz="1400" dirty="0">
                <a:ea typeface="ＭＳ Ｐゴシック" charset="-128"/>
              </a:endParaRPr>
            </a:p>
          </p:txBody>
        </p:sp>
        <p:pic>
          <p:nvPicPr>
            <p:cNvPr id="10" name="Hyper-V logo"/>
            <p:cNvPicPr>
              <a:picLocks noChangeAspect="1" noChangeArrowheads="1"/>
            </p:cNvPicPr>
            <p:nvPr/>
          </p:nvPicPr>
          <p:blipFill>
            <a:blip r:embed="rId3"/>
            <a:stretch>
              <a:fillRect/>
            </a:stretch>
          </p:blipFill>
          <p:spPr bwMode="auto">
            <a:xfrm>
              <a:off x="4074716" y="4181569"/>
              <a:ext cx="631755" cy="670408"/>
            </a:xfrm>
            <a:prstGeom prst="rect">
              <a:avLst/>
            </a:prstGeom>
            <a:solidFill>
              <a:schemeClr val="accent2">
                <a:lumMod val="60000"/>
                <a:lumOff val="40000"/>
              </a:schemeClr>
            </a:solidFill>
            <a:ln>
              <a:noFill/>
            </a:ln>
          </p:spPr>
        </p:pic>
        <p:sp>
          <p:nvSpPr>
            <p:cNvPr id="39" name="Freeform 207"/>
            <p:cNvSpPr>
              <a:spLocks noEditPoints="1"/>
            </p:cNvSpPr>
            <p:nvPr/>
          </p:nvSpPr>
          <p:spPr bwMode="gray">
            <a:xfrm>
              <a:off x="4971554" y="3190255"/>
              <a:ext cx="1000013" cy="76731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CCCCCC"/>
            </a:solidFill>
            <a:ln>
              <a:noFill/>
            </a:ln>
            <a:extLst/>
          </p:spPr>
          <p:txBody>
            <a:bodyPr lIns="913902" tIns="0" rIns="0" bIns="210197" anchor="b"/>
            <a:lstStyle/>
            <a:p>
              <a:pPr defTabSz="913857">
                <a:spcBef>
                  <a:spcPct val="20000"/>
                </a:spcBef>
                <a:defRPr/>
              </a:pPr>
              <a:endParaRPr lang="en-US" sz="1400" dirty="0">
                <a:ea typeface="ＭＳ Ｐゴシック" charset="-128"/>
              </a:endParaRPr>
            </a:p>
          </p:txBody>
        </p:sp>
      </p:grpSp>
      <p:cxnSp>
        <p:nvCxnSpPr>
          <p:cNvPr id="44" name="Straight Connector 43"/>
          <p:cNvCxnSpPr/>
          <p:nvPr/>
        </p:nvCxnSpPr>
        <p:spPr>
          <a:xfrm>
            <a:off x="5848416" y="3704095"/>
            <a:ext cx="1447423"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060" name="Title 1"/>
          <p:cNvSpPr>
            <a:spLocks noGrp="1"/>
          </p:cNvSpPr>
          <p:nvPr>
            <p:ph type="title"/>
          </p:nvPr>
        </p:nvSpPr>
        <p:spPr>
          <a:xfrm>
            <a:off x="261327" y="471044"/>
            <a:ext cx="11541863" cy="899665"/>
          </a:xfrm>
        </p:spPr>
        <p:txBody>
          <a:bodyPr vert="horz" wrap="square" lIns="91416" tIns="45708" rIns="91416" bIns="45708" numCol="1" rtlCol="0" anchor="ctr" anchorCtr="0" compatLnSpc="1">
            <a:prstTxWarp prst="textNoShape">
              <a:avLst/>
            </a:prstTxWarp>
            <a:spAutoFit/>
          </a:bodyPr>
          <a:lstStyle/>
          <a:p>
            <a:r>
              <a:rPr lang="en-US" altLang="en-US" b="1" dirty="0">
                <a:solidFill>
                  <a:schemeClr val="tx1"/>
                </a:solidFill>
                <a:ea typeface="ＭＳ Ｐゴシック" pitchFamily="34" charset="-128"/>
                <a:cs typeface="Lucida Sans Unicode" panose="020B0602030504020204" pitchFamily="34" charset="0"/>
              </a:rPr>
              <a:t>Microsoft D/R solutions</a:t>
            </a:r>
            <a:br>
              <a:rPr lang="en-US" altLang="en-US" b="1" dirty="0">
                <a:solidFill>
                  <a:schemeClr val="tx1"/>
                </a:solidFill>
                <a:ea typeface="ＭＳ Ｐゴシック" pitchFamily="34" charset="-128"/>
                <a:cs typeface="Lucida Sans Unicode" panose="020B0602030504020204" pitchFamily="34" charset="0"/>
              </a:rPr>
            </a:br>
            <a:endParaRPr lang="en-US" altLang="en-US" b="1" dirty="0">
              <a:solidFill>
                <a:schemeClr val="tx1"/>
              </a:solidFill>
              <a:ea typeface="ＭＳ Ｐゴシック" pitchFamily="34" charset="-128"/>
              <a:cs typeface="Lucida Sans Unicode" panose="020B0602030504020204" pitchFamily="34" charset="0"/>
            </a:endParaRPr>
          </a:p>
        </p:txBody>
      </p:sp>
      <p:sp>
        <p:nvSpPr>
          <p:cNvPr id="7" name="Rectangle 6"/>
          <p:cNvSpPr/>
          <p:nvPr/>
        </p:nvSpPr>
        <p:spPr>
          <a:xfrm>
            <a:off x="299962" y="1063185"/>
            <a:ext cx="5231037" cy="332207"/>
          </a:xfrm>
          <a:prstGeom prst="rect">
            <a:avLst/>
          </a:prstGeom>
          <a:noFill/>
        </p:spPr>
        <p:txBody>
          <a:bodyPr>
            <a:spAutoFit/>
          </a:bodyPr>
          <a:lstStyle/>
          <a:p>
            <a:pPr marL="0" lvl="1" defTabSz="462147">
              <a:lnSpc>
                <a:spcPct val="90000"/>
              </a:lnSpc>
              <a:spcBef>
                <a:spcPts val="300"/>
              </a:spcBef>
              <a:spcAft>
                <a:spcPts val="600"/>
              </a:spcAft>
              <a:buClr>
                <a:srgbClr val="EFEFEF"/>
              </a:buClr>
              <a:defRPr/>
            </a:pPr>
            <a:endParaRPr lang="en-US" sz="1732" dirty="0">
              <a:ea typeface="ＭＳ Ｐゴシック" charset="-128"/>
              <a:cs typeface="Segoe UI" pitchFamily="34" charset="0"/>
            </a:endParaRPr>
          </a:p>
        </p:txBody>
      </p:sp>
      <p:cxnSp>
        <p:nvCxnSpPr>
          <p:cNvPr id="5" name="Straight Connector 4"/>
          <p:cNvCxnSpPr/>
          <p:nvPr/>
        </p:nvCxnSpPr>
        <p:spPr>
          <a:xfrm>
            <a:off x="4244401" y="3708327"/>
            <a:ext cx="1449538"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9474"/>
          <p:cNvPicPr>
            <a:picLocks noChangeAspect="1"/>
          </p:cNvPicPr>
          <p:nvPr/>
        </p:nvPicPr>
        <p:blipFill>
          <a:blip r:embed="rId4"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5467265" y="3258941"/>
            <a:ext cx="564994" cy="94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0673" y="3242783"/>
            <a:ext cx="565003" cy="9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Group 33"/>
          <p:cNvGrpSpPr>
            <a:grpSpLocks/>
          </p:cNvGrpSpPr>
          <p:nvPr/>
        </p:nvGrpSpPr>
        <p:grpSpPr bwMode="auto">
          <a:xfrm>
            <a:off x="6280103" y="5227699"/>
            <a:ext cx="1987032" cy="609013"/>
            <a:chOff x="4828977" y="4368602"/>
            <a:chExt cx="1490342" cy="456855"/>
          </a:xfrm>
        </p:grpSpPr>
        <p:sp>
          <p:nvSpPr>
            <p:cNvPr id="28" name="TextBox 27"/>
            <p:cNvSpPr txBox="1"/>
            <p:nvPr/>
          </p:nvSpPr>
          <p:spPr>
            <a:xfrm>
              <a:off x="5171803" y="4368602"/>
              <a:ext cx="1147516" cy="456855"/>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Hyper-V Failover</a:t>
              </a:r>
              <a:br>
                <a:rPr lang="en-US" sz="1466" spc="-51" dirty="0">
                  <a:ea typeface="ＭＳ Ｐゴシック" charset="-128"/>
                </a:rPr>
              </a:br>
              <a:r>
                <a:rPr lang="en-US" sz="1466" spc="-51" dirty="0">
                  <a:ea typeface="ＭＳ Ｐゴシック" charset="-128"/>
                </a:rPr>
                <a:t>Clustering for VM Resilience</a:t>
              </a:r>
              <a:endParaRPr lang="en-US" sz="1466" spc="-51" baseline="-25000" dirty="0">
                <a:ea typeface="ＭＳ Ｐゴシック" charset="-128"/>
              </a:endParaRPr>
            </a:p>
          </p:txBody>
        </p:sp>
        <p:sp>
          <p:nvSpPr>
            <p:cNvPr id="29" name="Oval 28"/>
            <p:cNvSpPr/>
            <p:nvPr/>
          </p:nvSpPr>
          <p:spPr bwMode="auto">
            <a:xfrm>
              <a:off x="4828977" y="4386064"/>
              <a:ext cx="261881" cy="261923"/>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865" b="1" dirty="0">
                  <a:solidFill>
                    <a:schemeClr val="tx1"/>
                  </a:solidFill>
                  <a:ea typeface="Segoe UI" pitchFamily="34" charset="0"/>
                  <a:cs typeface="Segoe UI" pitchFamily="34" charset="0"/>
                </a:rPr>
                <a:t>1</a:t>
              </a:r>
              <a:endParaRPr lang="en-US" sz="2399" b="1" dirty="0">
                <a:solidFill>
                  <a:schemeClr val="tx1"/>
                </a:solidFill>
                <a:ea typeface="Segoe UI" pitchFamily="34" charset="0"/>
                <a:cs typeface="Segoe UI" pitchFamily="34" charset="0"/>
              </a:endParaRPr>
            </a:p>
          </p:txBody>
        </p:sp>
      </p:grpSp>
      <p:grpSp>
        <p:nvGrpSpPr>
          <p:cNvPr id="35" name="Group 34"/>
          <p:cNvGrpSpPr>
            <a:grpSpLocks/>
          </p:cNvGrpSpPr>
          <p:nvPr/>
        </p:nvGrpSpPr>
        <p:grpSpPr bwMode="auto">
          <a:xfrm>
            <a:off x="4049718" y="2859769"/>
            <a:ext cx="3849213" cy="406009"/>
            <a:chOff x="3717073" y="2574497"/>
            <a:chExt cx="2887996" cy="304571"/>
          </a:xfrm>
        </p:grpSpPr>
        <p:sp>
          <p:nvSpPr>
            <p:cNvPr id="30" name="TextBox 29"/>
            <p:cNvSpPr txBox="1"/>
            <p:nvPr/>
          </p:nvSpPr>
          <p:spPr>
            <a:xfrm>
              <a:off x="4033022" y="2574497"/>
              <a:ext cx="2572047" cy="304571"/>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Hyper-V Guest Clustering for app-</a:t>
              </a:r>
              <a:br>
                <a:rPr lang="en-US" sz="1466" spc="-51" dirty="0">
                  <a:ea typeface="ＭＳ Ｐゴシック" charset="-128"/>
                </a:rPr>
              </a:br>
              <a:r>
                <a:rPr lang="en-US" sz="1466" spc="-51" dirty="0">
                  <a:ea typeface="ＭＳ Ｐゴシック" charset="-128"/>
                </a:rPr>
                <a:t>level HA, i.e. SQL Server AlwaysOn FCI</a:t>
              </a:r>
              <a:endParaRPr lang="en-US" sz="1466" spc="-51" baseline="-25000" dirty="0">
                <a:ea typeface="ＭＳ Ｐゴシック" charset="-128"/>
              </a:endParaRPr>
            </a:p>
          </p:txBody>
        </p:sp>
        <p:sp>
          <p:nvSpPr>
            <p:cNvPr id="31" name="Oval 30"/>
            <p:cNvSpPr/>
            <p:nvPr/>
          </p:nvSpPr>
          <p:spPr bwMode="auto">
            <a:xfrm>
              <a:off x="3717073" y="2579259"/>
              <a:ext cx="261967" cy="261925"/>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865" b="1" dirty="0">
                  <a:solidFill>
                    <a:schemeClr val="tx1"/>
                  </a:solidFill>
                  <a:ea typeface="Segoe UI" pitchFamily="34" charset="0"/>
                  <a:cs typeface="Segoe UI" pitchFamily="34" charset="0"/>
                </a:rPr>
                <a:t>2</a:t>
              </a:r>
              <a:endParaRPr lang="en-US" sz="2399" b="1" dirty="0">
                <a:solidFill>
                  <a:schemeClr val="tx1"/>
                </a:solidFill>
                <a:ea typeface="Segoe UI" pitchFamily="34" charset="0"/>
                <a:cs typeface="Segoe UI" pitchFamily="34" charset="0"/>
              </a:endParaRPr>
            </a:p>
          </p:txBody>
        </p:sp>
      </p:grpSp>
      <p:pic>
        <p:nvPicPr>
          <p:cNvPr id="43" name="Picture 19474"/>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bwMode="auto">
          <a:xfrm>
            <a:off x="6876982" y="3283066"/>
            <a:ext cx="564994" cy="94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947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67514" y="3259712"/>
            <a:ext cx="565002" cy="9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947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76847" y="3282990"/>
            <a:ext cx="565002" cy="94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itle 1"/>
          <p:cNvSpPr txBox="1">
            <a:spLocks/>
          </p:cNvSpPr>
          <p:nvPr/>
        </p:nvSpPr>
        <p:spPr>
          <a:xfrm flipV="1">
            <a:off x="3148254" y="2538118"/>
            <a:ext cx="723711" cy="3839193"/>
          </a:xfrm>
          <a:prstGeom prst="rect">
            <a:avLst/>
          </a:prstGeom>
        </p:spPr>
        <p:txBody>
          <a:bodyPr lIns="0" tIns="0" rIns="0" bIns="0">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buFont typeface="Wingdings" panose="05000000000000000000" pitchFamily="2" charset="2"/>
              <a:buNone/>
              <a:defRPr/>
            </a:pPr>
            <a:r>
              <a:rPr sz="27720" dirty="0">
                <a:solidFill>
                  <a:schemeClr val="tx1"/>
                </a:solidFill>
              </a:rPr>
              <a:t>}</a:t>
            </a:r>
          </a:p>
        </p:txBody>
      </p:sp>
      <p:grpSp>
        <p:nvGrpSpPr>
          <p:cNvPr id="68" name="Group 67"/>
          <p:cNvGrpSpPr>
            <a:grpSpLocks/>
          </p:cNvGrpSpPr>
          <p:nvPr/>
        </p:nvGrpSpPr>
        <p:grpSpPr bwMode="auto">
          <a:xfrm>
            <a:off x="228013" y="2853419"/>
            <a:ext cx="2689582" cy="1468299"/>
            <a:chOff x="286777" y="2587170"/>
            <a:chExt cx="2019135" cy="1101953"/>
          </a:xfrm>
        </p:grpSpPr>
        <p:grpSp>
          <p:nvGrpSpPr>
            <p:cNvPr id="45093" name="Group 48"/>
            <p:cNvGrpSpPr>
              <a:grpSpLocks/>
            </p:cNvGrpSpPr>
            <p:nvPr/>
          </p:nvGrpSpPr>
          <p:grpSpPr bwMode="auto">
            <a:xfrm>
              <a:off x="936363" y="2587170"/>
              <a:ext cx="1287974" cy="722857"/>
              <a:chOff x="3886152" y="4140872"/>
              <a:chExt cx="1287974" cy="722857"/>
            </a:xfrm>
          </p:grpSpPr>
          <p:grpSp>
            <p:nvGrpSpPr>
              <p:cNvPr id="45097" name="Group 49"/>
              <p:cNvGrpSpPr>
                <a:grpSpLocks/>
              </p:cNvGrpSpPr>
              <p:nvPr/>
            </p:nvGrpSpPr>
            <p:grpSpPr bwMode="auto">
              <a:xfrm>
                <a:off x="4401825" y="4140872"/>
                <a:ext cx="772301" cy="722857"/>
                <a:chOff x="5637851" y="2707998"/>
                <a:chExt cx="772301" cy="722857"/>
              </a:xfrm>
            </p:grpSpPr>
            <p:sp>
              <p:nvSpPr>
                <p:cNvPr id="54" name="Freeform 5"/>
                <p:cNvSpPr>
                  <a:spLocks noEditPoints="1"/>
                </p:cNvSpPr>
                <p:nvPr/>
              </p:nvSpPr>
              <p:spPr bwMode="auto">
                <a:xfrm>
                  <a:off x="6032617" y="2707998"/>
                  <a:ext cx="378091" cy="72260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lIns="89594" tIns="44796" rIns="89594" bIns="44796"/>
                <a:lstStyle/>
                <a:p>
                  <a:pPr defTabSz="913974">
                    <a:spcBef>
                      <a:spcPct val="20000"/>
                    </a:spcBef>
                    <a:defRPr/>
                  </a:pPr>
                  <a:endParaRPr lang="en-GB" sz="1765" kern="0" dirty="0">
                    <a:ea typeface="ＭＳ Ｐゴシック" charset="-128"/>
                  </a:endParaRPr>
                </a:p>
              </p:txBody>
            </p:sp>
            <p:sp>
              <p:nvSpPr>
                <p:cNvPr id="53" name="Can 52"/>
                <p:cNvSpPr/>
                <p:nvPr/>
              </p:nvSpPr>
              <p:spPr bwMode="auto">
                <a:xfrm>
                  <a:off x="5638640" y="2960512"/>
                  <a:ext cx="344730" cy="46373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43707" tIns="194965" rIns="243707" bIns="194965"/>
                <a:lstStyle/>
                <a:p>
                  <a:pPr defTabSz="1242635">
                    <a:lnSpc>
                      <a:spcPct val="90000"/>
                    </a:lnSpc>
                    <a:defRPr/>
                  </a:pPr>
                  <a:endParaRPr lang="en-US" sz="3199" dirty="0">
                    <a:solidFill>
                      <a:schemeClr val="tx1"/>
                    </a:solidFill>
                    <a:ea typeface="Segoe UI" pitchFamily="34" charset="0"/>
                    <a:cs typeface="Segoe UI" pitchFamily="34" charset="0"/>
                  </a:endParaRPr>
                </a:p>
              </p:txBody>
            </p:sp>
          </p:grpSp>
          <p:sp>
            <p:nvSpPr>
              <p:cNvPr id="51" name="Freeform 63"/>
              <p:cNvSpPr>
                <a:spLocks noEditPoints="1"/>
              </p:cNvSpPr>
              <p:nvPr/>
            </p:nvSpPr>
            <p:spPr bwMode="auto">
              <a:xfrm>
                <a:off x="3886311" y="4404503"/>
                <a:ext cx="467054" cy="447855"/>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accent1"/>
              </a:solidFill>
              <a:ln>
                <a:noFill/>
              </a:ln>
            </p:spPr>
            <p:txBody>
              <a:bodyPr lIns="121806" tIns="60901" rIns="121806" bIns="60901"/>
              <a:lstStyle/>
              <a:p>
                <a:pPr defTabSz="1218047">
                  <a:defRPr/>
                </a:pPr>
                <a:endParaRPr lang="en-US" sz="2130" spc="-40" dirty="0">
                  <a:ea typeface="ＭＳ Ｐゴシック" charset="-128"/>
                  <a:cs typeface="Segoe UI" panose="020B0502040204020203" pitchFamily="34" charset="0"/>
                </a:endParaRPr>
              </a:p>
            </p:txBody>
          </p:sp>
        </p:grpSp>
        <p:grpSp>
          <p:nvGrpSpPr>
            <p:cNvPr id="45094" name="Group 55"/>
            <p:cNvGrpSpPr>
              <a:grpSpLocks/>
            </p:cNvGrpSpPr>
            <p:nvPr/>
          </p:nvGrpSpPr>
          <p:grpSpPr bwMode="auto">
            <a:xfrm>
              <a:off x="286777" y="3384415"/>
              <a:ext cx="2019135" cy="304708"/>
              <a:chOff x="4900710" y="4385708"/>
              <a:chExt cx="2019135" cy="304708"/>
            </a:xfrm>
          </p:grpSpPr>
          <p:sp>
            <p:nvSpPr>
              <p:cNvPr id="57" name="TextBox 56"/>
              <p:cNvSpPr txBox="1"/>
              <p:nvPr/>
            </p:nvSpPr>
            <p:spPr>
              <a:xfrm>
                <a:off x="4900710" y="4385708"/>
                <a:ext cx="1699823" cy="304708"/>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Centralized backup with </a:t>
                </a:r>
                <a:br>
                  <a:rPr lang="en-US" sz="1466" spc="-51" dirty="0">
                    <a:ea typeface="ＭＳ Ｐゴシック" charset="-128"/>
                  </a:rPr>
                </a:br>
                <a:r>
                  <a:rPr lang="en-US" sz="1466" spc="-51" dirty="0">
                    <a:ea typeface="ＭＳ Ｐゴシック" charset="-128"/>
                  </a:rPr>
                  <a:t>Data Protection Manager</a:t>
                </a:r>
                <a:endParaRPr lang="en-US" sz="1466" spc="-51" baseline="-25000" dirty="0">
                  <a:ea typeface="ＭＳ Ｐゴシック" charset="-128"/>
                </a:endParaRPr>
              </a:p>
            </p:txBody>
          </p:sp>
          <p:sp>
            <p:nvSpPr>
              <p:cNvPr id="58" name="Oval 57"/>
              <p:cNvSpPr/>
              <p:nvPr/>
            </p:nvSpPr>
            <p:spPr bwMode="auto">
              <a:xfrm>
                <a:off x="6657723" y="4404766"/>
                <a:ext cx="262122" cy="262043"/>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865" b="1" dirty="0">
                    <a:solidFill>
                      <a:schemeClr val="tx1"/>
                    </a:solidFill>
                    <a:ea typeface="Segoe UI" pitchFamily="34" charset="0"/>
                    <a:cs typeface="Segoe UI" pitchFamily="34" charset="0"/>
                  </a:rPr>
                  <a:t>4</a:t>
                </a:r>
                <a:endParaRPr lang="en-US" sz="2399" b="1" dirty="0">
                  <a:solidFill>
                    <a:schemeClr val="tx1"/>
                  </a:solidFill>
                  <a:ea typeface="Segoe UI" pitchFamily="34" charset="0"/>
                  <a:cs typeface="Segoe UI" pitchFamily="34" charset="0"/>
                </a:endParaRPr>
              </a:p>
            </p:txBody>
          </p:sp>
        </p:grpSp>
      </p:grpSp>
      <p:grpSp>
        <p:nvGrpSpPr>
          <p:cNvPr id="67" name="Group 66"/>
          <p:cNvGrpSpPr>
            <a:grpSpLocks/>
          </p:cNvGrpSpPr>
          <p:nvPr/>
        </p:nvGrpSpPr>
        <p:grpSpPr bwMode="auto">
          <a:xfrm>
            <a:off x="225897" y="4412995"/>
            <a:ext cx="2691699" cy="1470415"/>
            <a:chOff x="285639" y="3758501"/>
            <a:chExt cx="2019135" cy="1101954"/>
          </a:xfrm>
        </p:grpSpPr>
        <p:grpSp>
          <p:nvGrpSpPr>
            <p:cNvPr id="45087" name="Group 59"/>
            <p:cNvGrpSpPr>
              <a:grpSpLocks/>
            </p:cNvGrpSpPr>
            <p:nvPr/>
          </p:nvGrpSpPr>
          <p:grpSpPr bwMode="auto">
            <a:xfrm>
              <a:off x="1450898" y="3758501"/>
              <a:ext cx="772301" cy="722857"/>
              <a:chOff x="5637851" y="2707998"/>
              <a:chExt cx="772301" cy="722857"/>
            </a:xfrm>
          </p:grpSpPr>
          <p:sp>
            <p:nvSpPr>
              <p:cNvPr id="62" name="Freeform 5"/>
              <p:cNvSpPr>
                <a:spLocks noEditPoints="1"/>
              </p:cNvSpPr>
              <p:nvPr/>
            </p:nvSpPr>
            <p:spPr bwMode="auto">
              <a:xfrm>
                <a:off x="6032978" y="2707998"/>
                <a:ext cx="377794" cy="723149"/>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lIns="89594" tIns="44796" rIns="89594" bIns="44796"/>
              <a:lstStyle/>
              <a:p>
                <a:pPr defTabSz="913974">
                  <a:spcBef>
                    <a:spcPct val="20000"/>
                  </a:spcBef>
                  <a:defRPr/>
                </a:pPr>
                <a:endParaRPr lang="en-GB" sz="1765" kern="0" dirty="0">
                  <a:ea typeface="ＭＳ Ｐゴシック" charset="-128"/>
                </a:endParaRPr>
              </a:p>
            </p:txBody>
          </p:sp>
          <p:sp>
            <p:nvSpPr>
              <p:cNvPr id="63" name="Can 62"/>
              <p:cNvSpPr/>
              <p:nvPr/>
            </p:nvSpPr>
            <p:spPr bwMode="auto">
              <a:xfrm>
                <a:off x="5637722" y="2961734"/>
                <a:ext cx="344460" cy="4630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43707" tIns="194965" rIns="243707" bIns="194965"/>
              <a:lstStyle/>
              <a:p>
                <a:pPr defTabSz="1242635">
                  <a:lnSpc>
                    <a:spcPct val="90000"/>
                  </a:lnSpc>
                  <a:defRPr/>
                </a:pPr>
                <a:endParaRPr lang="en-US" sz="3199" dirty="0">
                  <a:solidFill>
                    <a:schemeClr val="tx1"/>
                  </a:solidFill>
                  <a:ea typeface="Segoe UI" pitchFamily="34" charset="0"/>
                  <a:cs typeface="Segoe UI" pitchFamily="34" charset="0"/>
                </a:endParaRPr>
              </a:p>
            </p:txBody>
          </p:sp>
        </p:grpSp>
        <p:grpSp>
          <p:nvGrpSpPr>
            <p:cNvPr id="45088" name="Group 63"/>
            <p:cNvGrpSpPr>
              <a:grpSpLocks/>
            </p:cNvGrpSpPr>
            <p:nvPr/>
          </p:nvGrpSpPr>
          <p:grpSpPr bwMode="auto">
            <a:xfrm>
              <a:off x="285639" y="4556185"/>
              <a:ext cx="2019135" cy="304270"/>
              <a:chOff x="4900710" y="4386147"/>
              <a:chExt cx="2019135" cy="304270"/>
            </a:xfrm>
          </p:grpSpPr>
          <p:sp>
            <p:nvSpPr>
              <p:cNvPr id="65" name="TextBox 64"/>
              <p:cNvSpPr txBox="1"/>
              <p:nvPr/>
            </p:nvSpPr>
            <p:spPr>
              <a:xfrm>
                <a:off x="4900710" y="4386147"/>
                <a:ext cx="1700074" cy="304270"/>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Simplified protection with Windows Server Backup</a:t>
                </a:r>
                <a:endParaRPr lang="en-US" sz="1466" spc="-51" baseline="-25000" dirty="0">
                  <a:ea typeface="ＭＳ Ｐゴシック" charset="-128"/>
                </a:endParaRPr>
              </a:p>
            </p:txBody>
          </p:sp>
          <p:sp>
            <p:nvSpPr>
              <p:cNvPr id="66" name="Oval 65"/>
              <p:cNvSpPr/>
              <p:nvPr/>
            </p:nvSpPr>
            <p:spPr bwMode="auto">
              <a:xfrm>
                <a:off x="6657929" y="4405177"/>
                <a:ext cx="261916" cy="26166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865" b="1" dirty="0">
                    <a:solidFill>
                      <a:schemeClr val="tx1"/>
                    </a:solidFill>
                    <a:ea typeface="Segoe UI" pitchFamily="34" charset="0"/>
                    <a:cs typeface="Segoe UI" pitchFamily="34" charset="0"/>
                  </a:rPr>
                  <a:t>3</a:t>
                </a:r>
                <a:endParaRPr lang="en-US" sz="2399" b="1" dirty="0">
                  <a:solidFill>
                    <a:schemeClr val="tx1"/>
                  </a:solidFill>
                  <a:ea typeface="Segoe UI" pitchFamily="34" charset="0"/>
                  <a:cs typeface="Segoe UI" pitchFamily="34" charset="0"/>
                </a:endParaRPr>
              </a:p>
            </p:txBody>
          </p:sp>
        </p:grpSp>
      </p:grpSp>
      <p:sp>
        <p:nvSpPr>
          <p:cNvPr id="69" name="Bent Arrow 68"/>
          <p:cNvSpPr/>
          <p:nvPr/>
        </p:nvSpPr>
        <p:spPr bwMode="auto">
          <a:xfrm>
            <a:off x="1846841" y="1621838"/>
            <a:ext cx="2789040" cy="1405101"/>
          </a:xfrm>
          <a:prstGeom prst="bentArrow">
            <a:avLst>
              <a:gd name="adj1" fmla="val 12885"/>
              <a:gd name="adj2" fmla="val 17703"/>
              <a:gd name="adj3" fmla="val 25000"/>
              <a:gd name="adj4" fmla="val 36024"/>
            </a:avLst>
          </a:prstGeom>
          <a:solidFill>
            <a:srgbClr val="00B05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43707" tIns="194965" rIns="243707" bIns="194965"/>
          <a:lstStyle/>
          <a:p>
            <a:pPr defTabSz="1242635">
              <a:lnSpc>
                <a:spcPct val="90000"/>
              </a:lnSpc>
              <a:defRPr/>
            </a:pPr>
            <a:endParaRPr lang="en-US" sz="3199" dirty="0">
              <a:solidFill>
                <a:schemeClr val="tx1"/>
              </a:solidFill>
              <a:ea typeface="Segoe UI" pitchFamily="34" charset="0"/>
              <a:cs typeface="Segoe UI" pitchFamily="34" charset="0"/>
            </a:endParaRPr>
          </a:p>
        </p:txBody>
      </p:sp>
      <p:grpSp>
        <p:nvGrpSpPr>
          <p:cNvPr id="70" name="Group 69"/>
          <p:cNvGrpSpPr>
            <a:grpSpLocks/>
          </p:cNvGrpSpPr>
          <p:nvPr/>
        </p:nvGrpSpPr>
        <p:grpSpPr bwMode="auto">
          <a:xfrm>
            <a:off x="1243749" y="1283264"/>
            <a:ext cx="2886381" cy="406009"/>
            <a:chOff x="5019307" y="4341691"/>
            <a:chExt cx="2165489" cy="304570"/>
          </a:xfrm>
        </p:grpSpPr>
        <p:sp>
          <p:nvSpPr>
            <p:cNvPr id="71" name="TextBox 70"/>
            <p:cNvSpPr txBox="1"/>
            <p:nvPr/>
          </p:nvSpPr>
          <p:spPr>
            <a:xfrm>
              <a:off x="5019307" y="4341691"/>
              <a:ext cx="1835268" cy="304570"/>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Integration of WSB/DPM </a:t>
              </a:r>
              <a:br>
                <a:rPr lang="en-US" sz="1466" spc="-51" dirty="0">
                  <a:ea typeface="ＭＳ Ｐゴシック" charset="-128"/>
                </a:rPr>
              </a:br>
              <a:r>
                <a:rPr lang="en-US" sz="1466" spc="-51" dirty="0">
                  <a:ea typeface="ＭＳ Ｐゴシック" charset="-128"/>
                </a:rPr>
                <a:t>with Microsoft Azure Backup</a:t>
              </a:r>
              <a:endParaRPr lang="en-US" sz="1466" spc="-51" baseline="-25000" dirty="0">
                <a:ea typeface="ＭＳ Ｐゴシック" charset="-128"/>
              </a:endParaRPr>
            </a:p>
          </p:txBody>
        </p:sp>
        <p:sp>
          <p:nvSpPr>
            <p:cNvPr id="72" name="Oval 71"/>
            <p:cNvSpPr/>
            <p:nvPr/>
          </p:nvSpPr>
          <p:spPr bwMode="auto">
            <a:xfrm>
              <a:off x="6922841" y="4368678"/>
              <a:ext cx="261955" cy="261923"/>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865" b="1" dirty="0">
                  <a:solidFill>
                    <a:schemeClr val="tx1"/>
                  </a:solidFill>
                  <a:ea typeface="Segoe UI" pitchFamily="34" charset="0"/>
                  <a:cs typeface="Segoe UI" pitchFamily="34" charset="0"/>
                </a:rPr>
                <a:t>5</a:t>
              </a:r>
              <a:endParaRPr lang="en-US" sz="2399" b="1" dirty="0">
                <a:solidFill>
                  <a:schemeClr val="tx1"/>
                </a:solidFill>
                <a:ea typeface="Segoe UI" pitchFamily="34" charset="0"/>
                <a:cs typeface="Segoe UI" pitchFamily="34" charset="0"/>
              </a:endParaRPr>
            </a:p>
          </p:txBody>
        </p:sp>
      </p:grpSp>
      <p:sp>
        <p:nvSpPr>
          <p:cNvPr id="73" name="Freeform 207"/>
          <p:cNvSpPr>
            <a:spLocks noEditPoints="1"/>
          </p:cNvSpPr>
          <p:nvPr/>
        </p:nvSpPr>
        <p:spPr bwMode="gray">
          <a:xfrm>
            <a:off x="9983306" y="3642729"/>
            <a:ext cx="1333153" cy="1019968"/>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CCCCCC"/>
          </a:solidFill>
          <a:ln>
            <a:noFill/>
          </a:ln>
          <a:extLst/>
        </p:spPr>
        <p:txBody>
          <a:bodyPr lIns="913902" tIns="0" rIns="0" bIns="210197" anchor="b"/>
          <a:lstStyle/>
          <a:p>
            <a:pPr defTabSz="913857">
              <a:spcBef>
                <a:spcPct val="20000"/>
              </a:spcBef>
              <a:defRPr/>
            </a:pPr>
            <a:endParaRPr lang="en-US" sz="1400" dirty="0">
              <a:ea typeface="ＭＳ Ｐゴシック" charset="-128"/>
            </a:endParaRPr>
          </a:p>
        </p:txBody>
      </p:sp>
      <p:sp>
        <p:nvSpPr>
          <p:cNvPr id="74" name="Bent Arrow 73"/>
          <p:cNvSpPr/>
          <p:nvPr/>
        </p:nvSpPr>
        <p:spPr bwMode="auto">
          <a:xfrm rot="2490165" flipH="1">
            <a:off x="6675816" y="2172028"/>
            <a:ext cx="1568042" cy="1157516"/>
          </a:xfrm>
          <a:prstGeom prst="bentArrow">
            <a:avLst>
              <a:gd name="adj1" fmla="val 16219"/>
              <a:gd name="adj2" fmla="val 25000"/>
              <a:gd name="adj3" fmla="val 25000"/>
              <a:gd name="adj4" fmla="val 4375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43707" tIns="194965" rIns="243707" bIns="194965"/>
          <a:lstStyle/>
          <a:p>
            <a:pPr defTabSz="1242635">
              <a:lnSpc>
                <a:spcPct val="90000"/>
              </a:lnSpc>
              <a:defRPr/>
            </a:pPr>
            <a:endParaRPr lang="en-US" sz="3199" dirty="0">
              <a:solidFill>
                <a:schemeClr val="tx1"/>
              </a:solidFill>
              <a:ea typeface="Segoe UI" pitchFamily="34" charset="0"/>
              <a:cs typeface="Segoe UI" pitchFamily="34" charset="0"/>
            </a:endParaRPr>
          </a:p>
        </p:txBody>
      </p:sp>
      <p:sp>
        <p:nvSpPr>
          <p:cNvPr id="75" name="Right Arrow 74"/>
          <p:cNvSpPr/>
          <p:nvPr/>
        </p:nvSpPr>
        <p:spPr bwMode="auto">
          <a:xfrm rot="10800000" flipH="1">
            <a:off x="7848144" y="3941101"/>
            <a:ext cx="2099187" cy="368204"/>
          </a:xfrm>
          <a:prstGeom prst="rightArrow">
            <a:avLst>
              <a:gd name="adj1" fmla="val 50000"/>
              <a:gd name="adj2" fmla="val 75744"/>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43707" tIns="194965" rIns="243707" bIns="194965"/>
          <a:lstStyle/>
          <a:p>
            <a:pPr defTabSz="1242635">
              <a:lnSpc>
                <a:spcPct val="90000"/>
              </a:lnSpc>
              <a:defRPr/>
            </a:pPr>
            <a:endParaRPr lang="en-US" sz="3199" dirty="0">
              <a:solidFill>
                <a:schemeClr val="tx1"/>
              </a:solidFill>
              <a:ea typeface="Segoe UI" pitchFamily="34" charset="0"/>
              <a:cs typeface="Segoe UI" pitchFamily="34" charset="0"/>
            </a:endParaRPr>
          </a:p>
        </p:txBody>
      </p:sp>
      <p:grpSp>
        <p:nvGrpSpPr>
          <p:cNvPr id="76" name="Group 75"/>
          <p:cNvGrpSpPr>
            <a:grpSpLocks/>
          </p:cNvGrpSpPr>
          <p:nvPr/>
        </p:nvGrpSpPr>
        <p:grpSpPr bwMode="auto">
          <a:xfrm>
            <a:off x="8178259" y="2074688"/>
            <a:ext cx="3538145" cy="1015021"/>
            <a:chOff x="4832237" y="4382403"/>
            <a:chExt cx="2814717" cy="761427"/>
          </a:xfrm>
        </p:grpSpPr>
        <p:sp>
          <p:nvSpPr>
            <p:cNvPr id="77" name="TextBox 76"/>
            <p:cNvSpPr txBox="1"/>
            <p:nvPr/>
          </p:nvSpPr>
          <p:spPr>
            <a:xfrm>
              <a:off x="5157142" y="4382403"/>
              <a:ext cx="2489812" cy="761427"/>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Orchestrated </a:t>
              </a:r>
              <a:r>
                <a:rPr lang="en-US" sz="1466" b="1" spc="-51" dirty="0">
                  <a:ea typeface="ＭＳ Ｐゴシック" charset="-128"/>
                </a:rPr>
                <a:t>Physical, Hyper-V &amp; VMware VM Replication &amp; Recovery </a:t>
              </a:r>
              <a:r>
                <a:rPr lang="en-US" sz="1466" spc="-51" dirty="0">
                  <a:ea typeface="ＭＳ Ｐゴシック" charset="-128"/>
                </a:rPr>
                <a:t>using Azure Site Recovery, between on-premises locations, or between on-premises &amp; Microsoft Azure</a:t>
              </a:r>
              <a:endParaRPr lang="en-US" sz="1466" spc="-51" baseline="-25000" dirty="0">
                <a:ea typeface="ＭＳ Ｐゴシック" charset="-128"/>
              </a:endParaRPr>
            </a:p>
          </p:txBody>
        </p:sp>
        <p:sp>
          <p:nvSpPr>
            <p:cNvPr id="78" name="Oval 77"/>
            <p:cNvSpPr/>
            <p:nvPr/>
          </p:nvSpPr>
          <p:spPr bwMode="auto">
            <a:xfrm>
              <a:off x="4832237" y="4631629"/>
              <a:ext cx="281136" cy="261924"/>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466" b="1" dirty="0">
                  <a:solidFill>
                    <a:schemeClr val="tx1"/>
                  </a:solidFill>
                  <a:ea typeface="Segoe UI" pitchFamily="34" charset="0"/>
                  <a:cs typeface="Segoe UI" pitchFamily="34" charset="0"/>
                </a:rPr>
                <a:t>6</a:t>
              </a:r>
            </a:p>
          </p:txBody>
        </p:sp>
      </p:grpSp>
      <p:pic>
        <p:nvPicPr>
          <p:cNvPr id="79" name="Picture 1947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91716" y="3263944"/>
            <a:ext cx="565003" cy="9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a:grpSpLocks/>
          </p:cNvGrpSpPr>
          <p:nvPr/>
        </p:nvGrpSpPr>
        <p:grpSpPr bwMode="auto">
          <a:xfrm>
            <a:off x="4379607" y="1229288"/>
            <a:ext cx="2473738" cy="1360663"/>
            <a:chOff x="4710402" y="1808138"/>
            <a:chExt cx="2523531" cy="1389618"/>
          </a:xfrm>
          <a:solidFill>
            <a:srgbClr val="00B0F0"/>
          </a:solidFill>
        </p:grpSpPr>
        <p:sp>
          <p:nvSpPr>
            <p:cNvPr id="26" name="Freeform 128"/>
            <p:cNvSpPr>
              <a:spLocks noChangeAspect="1"/>
            </p:cNvSpPr>
            <p:nvPr/>
          </p:nvSpPr>
          <p:spPr bwMode="black">
            <a:xfrm>
              <a:off x="4710402" y="1808138"/>
              <a:ext cx="2523531" cy="138961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extLst/>
          </p:spPr>
          <p:txBody>
            <a:bodyPr lIns="87832" tIns="43917" rIns="87832" bIns="43917" anchor="b" anchorCtr="1"/>
            <a:lstStyle/>
            <a:p>
              <a:pPr defTabSz="895739">
                <a:spcBef>
                  <a:spcPct val="20000"/>
                </a:spcBef>
                <a:defRPr/>
              </a:pPr>
              <a:endParaRPr lang="en-US" sz="1729" kern="0" dirty="0">
                <a:ea typeface="ＭＳ Ｐゴシック" charset="-128"/>
              </a:endParaRPr>
            </a:p>
          </p:txBody>
        </p:sp>
        <p:sp>
          <p:nvSpPr>
            <p:cNvPr id="4" name="TextBox 3"/>
            <p:cNvSpPr txBox="1"/>
            <p:nvPr/>
          </p:nvSpPr>
          <p:spPr>
            <a:xfrm>
              <a:off x="5090056" y="2442424"/>
              <a:ext cx="1997823" cy="600796"/>
            </a:xfrm>
            <a:prstGeom prst="rect">
              <a:avLst/>
            </a:prstGeom>
            <a:grpFill/>
          </p:spPr>
          <p:txBody>
            <a:bodyPr wrap="square" lIns="179213" tIns="143371" rIns="179213" bIns="143371">
              <a:spAutoFit/>
            </a:bodyPr>
            <a:lstStyle/>
            <a:p>
              <a:pPr defTabSz="914067">
                <a:lnSpc>
                  <a:spcPct val="90000"/>
                </a:lnSpc>
                <a:spcBef>
                  <a:spcPct val="20000"/>
                </a:spcBef>
                <a:spcAft>
                  <a:spcPts val="588"/>
                </a:spcAft>
                <a:defRPr/>
              </a:pPr>
              <a:r>
                <a:rPr lang="en-US" sz="2000" spc="-147" dirty="0">
                  <a:ea typeface="ＭＳ Ｐゴシック" charset="-128"/>
                </a:rPr>
                <a:t>Microsoft Azure</a:t>
              </a:r>
            </a:p>
          </p:txBody>
        </p:sp>
      </p:grpSp>
    </p:spTree>
    <p:extLst>
      <p:ext uri="{BB962C8B-B14F-4D97-AF65-F5344CB8AC3E}">
        <p14:creationId xmlns:p14="http://schemas.microsoft.com/office/powerpoint/2010/main" val="41489138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22" presetClass="entr" presetSubtype="4"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4"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down)">
                                      <p:cBhvr>
                                        <p:cTn id="31" dur="500"/>
                                        <p:tgtEl>
                                          <p:spTgt spid="47"/>
                                        </p:tgtEl>
                                      </p:cBhvr>
                                    </p:animEffect>
                                  </p:childTnLst>
                                </p:cTn>
                              </p:par>
                            </p:childTnLst>
                          </p:cTn>
                        </p:par>
                        <p:par>
                          <p:cTn id="32" fill="hold" nodeType="afterGroup">
                            <p:stCondLst>
                              <p:cond delay="500"/>
                            </p:stCondLst>
                            <p:childTnLst>
                              <p:par>
                                <p:cTn id="33" presetID="22" presetClass="entr" presetSubtype="2"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par>
                                <p:cTn id="36" presetID="22" presetClass="entr" presetSubtype="8"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right)">
                                      <p:cBhvr>
                                        <p:cTn id="43" dur="1000"/>
                                        <p:tgtEl>
                                          <p:spTgt spid="48"/>
                                        </p:tgtEl>
                                      </p:cBhvr>
                                    </p:animEffect>
                                  </p:childTnLst>
                                </p:cTn>
                              </p:par>
                            </p:childTnLst>
                          </p:cTn>
                        </p:par>
                        <p:par>
                          <p:cTn id="44" fill="hold" nodeType="afterGroup">
                            <p:stCondLst>
                              <p:cond delay="1000"/>
                            </p:stCondLst>
                            <p:childTnLst>
                              <p:par>
                                <p:cTn id="45" presetID="10" presetClass="entr" presetSubtype="0"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left)">
                                      <p:cBhvr>
                                        <p:cTn id="57" dur="500"/>
                                        <p:tgtEl>
                                          <p:spTgt spid="69"/>
                                        </p:tgtEl>
                                      </p:cBhvr>
                                    </p:animEffect>
                                  </p:childTnLst>
                                </p:cTn>
                              </p:par>
                              <p:par>
                                <p:cTn id="58" presetID="10" presetClass="entr" presetSubtype="0" fill="hold"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childTnLst>
                          </p:cTn>
                        </p:par>
                        <p:par>
                          <p:cTn id="61" fill="hold" nodeType="afterGroup">
                            <p:stCondLst>
                              <p:cond delay="500"/>
                            </p:stCondLst>
                            <p:childTnLst>
                              <p:par>
                                <p:cTn id="62" presetID="10" presetClass="entr" presetSubtype="0" fill="hold"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wipe(left)">
                                      <p:cBhvr>
                                        <p:cTn id="69" dur="500"/>
                                        <p:tgtEl>
                                          <p:spTgt spid="75"/>
                                        </p:tgtEl>
                                      </p:cBhvr>
                                    </p:animEffect>
                                  </p:childTnLst>
                                </p:cTn>
                              </p:par>
                              <p:par>
                                <p:cTn id="70" presetID="22" presetClass="entr" presetSubtype="4" fill="hold"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wipe(down)">
                                      <p:cBhvr>
                                        <p:cTn id="72" dur="500"/>
                                        <p:tgtEl>
                                          <p:spTgt spid="74"/>
                                        </p:tgtEl>
                                      </p:cBhvr>
                                    </p:animEffect>
                                  </p:childTnLst>
                                </p:cTn>
                              </p:par>
                            </p:childTnLst>
                          </p:cTn>
                        </p:par>
                        <p:par>
                          <p:cTn id="73" fill="hold" nodeType="afterGroup">
                            <p:stCondLst>
                              <p:cond delay="500"/>
                            </p:stCondLst>
                            <p:childTnLst>
                              <p:par>
                                <p:cTn id="74" presetID="10" presetClass="entr" presetSubtype="0" fill="hold" nodeType="after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childTnLst>
                          </p:cTn>
                        </p:par>
                        <p:par>
                          <p:cTn id="77" fill="hold" nodeType="afterGroup">
                            <p:stCondLst>
                              <p:cond delay="1000"/>
                            </p:stCondLst>
                            <p:childTnLst>
                              <p:par>
                                <p:cTn id="78" presetID="22" presetClass="entr" presetSubtype="4" fill="hold" nodeType="afterEffect">
                                  <p:stCondLst>
                                    <p:cond delay="0"/>
                                  </p:stCondLst>
                                  <p:childTnLst>
                                    <p:set>
                                      <p:cBhvr>
                                        <p:cTn id="79" dur="1" fill="hold">
                                          <p:stCondLst>
                                            <p:cond delay="0"/>
                                          </p:stCondLst>
                                        </p:cTn>
                                        <p:tgtEl>
                                          <p:spTgt spid="79"/>
                                        </p:tgtEl>
                                        <p:attrNameLst>
                                          <p:attrName>style.visibility</p:attrName>
                                        </p:attrNameLst>
                                      </p:cBhvr>
                                      <p:to>
                                        <p:strVal val="visible"/>
                                      </p:to>
                                    </p:set>
                                    <p:animEffect transition="in" filter="wipe(down)">
                                      <p:cBhvr>
                                        <p:cTn id="80" dur="1000"/>
                                        <p:tgtEl>
                                          <p:spTgt spid="79"/>
                                        </p:tgtEl>
                                      </p:cBhvr>
                                    </p:animEffect>
                                  </p:childTnLst>
                                </p:cTn>
                              </p:par>
                              <p:par>
                                <p:cTn id="81" presetID="10" presetClass="entr" presetSubtype="0" fill="hold" nodeType="with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fade">
                                      <p:cBhvr>
                                        <p:cTn id="8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7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Disaster Recovery Components</a:t>
            </a:r>
          </a:p>
        </p:txBody>
      </p:sp>
    </p:spTree>
    <p:extLst>
      <p:ext uri="{BB962C8B-B14F-4D97-AF65-F5344CB8AC3E}">
        <p14:creationId xmlns:p14="http://schemas.microsoft.com/office/powerpoint/2010/main" val="35390076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Azure D/R Components</a:t>
            </a:r>
            <a:endParaRPr lang="nl-BE" b="1" dirty="0"/>
          </a:p>
        </p:txBody>
      </p:sp>
      <p:sp>
        <p:nvSpPr>
          <p:cNvPr id="3" name="Content Placeholder 2"/>
          <p:cNvSpPr>
            <a:spLocks noGrp="1"/>
          </p:cNvSpPr>
          <p:nvPr>
            <p:ph sz="quarter" idx="10"/>
          </p:nvPr>
        </p:nvSpPr>
        <p:spPr>
          <a:xfrm>
            <a:off x="268288" y="1398397"/>
            <a:ext cx="11542503" cy="4124206"/>
          </a:xfrm>
        </p:spPr>
        <p:txBody>
          <a:bodyPr/>
          <a:lstStyle/>
          <a:p>
            <a:r>
              <a:rPr lang="en-US" dirty="0"/>
              <a:t>Traffic </a:t>
            </a:r>
            <a:r>
              <a:rPr lang="en-US" dirty="0" err="1"/>
              <a:t>Mgr</a:t>
            </a:r>
            <a:r>
              <a:rPr lang="en-US" dirty="0"/>
              <a:t> / App Gateway / Load Balancer</a:t>
            </a:r>
          </a:p>
          <a:p>
            <a:r>
              <a:rPr lang="en-US" dirty="0"/>
              <a:t>Premium Storage for DB VMs</a:t>
            </a:r>
          </a:p>
          <a:p>
            <a:r>
              <a:rPr lang="en-US" dirty="0"/>
              <a:t>CDN, </a:t>
            </a:r>
            <a:r>
              <a:rPr lang="en-US" dirty="0" err="1"/>
              <a:t>Redis</a:t>
            </a:r>
            <a:r>
              <a:rPr lang="en-US" dirty="0"/>
              <a:t> DB Cache,…</a:t>
            </a:r>
          </a:p>
          <a:p>
            <a:r>
              <a:rPr lang="en-US" dirty="0"/>
              <a:t>SQL Geo-Replication</a:t>
            </a:r>
          </a:p>
          <a:p>
            <a:r>
              <a:rPr lang="en-US" dirty="0"/>
              <a:t>Virtual Machine Availability Sets </a:t>
            </a:r>
          </a:p>
          <a:p>
            <a:r>
              <a:rPr lang="en-US" dirty="0"/>
              <a:t>Azure Site Recovery (ASR)</a:t>
            </a:r>
            <a:endParaRPr lang="nl-BE" dirty="0"/>
          </a:p>
        </p:txBody>
      </p:sp>
    </p:spTree>
    <p:extLst>
      <p:ext uri="{BB962C8B-B14F-4D97-AF65-F5344CB8AC3E}">
        <p14:creationId xmlns:p14="http://schemas.microsoft.com/office/powerpoint/2010/main" val="30215649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 Availability Replica on Azure</a:t>
            </a:r>
          </a:p>
        </p:txBody>
      </p:sp>
      <p:sp>
        <p:nvSpPr>
          <p:cNvPr id="6" name="Rectangle 5"/>
          <p:cNvSpPr/>
          <p:nvPr/>
        </p:nvSpPr>
        <p:spPr bwMode="auto">
          <a:xfrm>
            <a:off x="5499013" y="4968729"/>
            <a:ext cx="2451454" cy="1938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194429" fontAlgn="base">
              <a:lnSpc>
                <a:spcPct val="90000"/>
              </a:lnSpc>
              <a:spcBef>
                <a:spcPts val="823"/>
              </a:spcBef>
              <a:spcAft>
                <a:spcPct val="0"/>
              </a:spcAft>
              <a:buClr>
                <a:srgbClr val="D2D2D2">
                  <a:lumMod val="75000"/>
                </a:srgbClr>
              </a:buClr>
              <a:buSzPct val="100000"/>
            </a:pPr>
            <a:r>
              <a:rPr lang="en-US" sz="1400" b="1" dirty="0">
                <a:solidFill>
                  <a:schemeClr val="tx1"/>
                </a:solidFill>
                <a:cs typeface="Segoe UI" pitchFamily="34" charset="0"/>
              </a:rPr>
              <a:t>Asynchronous commit</a:t>
            </a: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60216" y="5060607"/>
            <a:ext cx="915008" cy="915008"/>
          </a:xfrm>
          <a:prstGeom prst="rect">
            <a:avLst/>
          </a:prstGeom>
        </p:spPr>
      </p:pic>
      <p:sp>
        <p:nvSpPr>
          <p:cNvPr id="10" name="TextBox 9"/>
          <p:cNvSpPr txBox="1"/>
          <p:nvPr/>
        </p:nvSpPr>
        <p:spPr>
          <a:xfrm>
            <a:off x="3632986" y="5964428"/>
            <a:ext cx="1278046"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t>Cluster FSW</a:t>
            </a:r>
          </a:p>
        </p:txBody>
      </p:sp>
      <p:sp>
        <p:nvSpPr>
          <p:cNvPr id="11" name="TextBox 10"/>
          <p:cNvSpPr txBox="1"/>
          <p:nvPr/>
        </p:nvSpPr>
        <p:spPr>
          <a:xfrm>
            <a:off x="2055235" y="5698619"/>
            <a:ext cx="1727726" cy="794064"/>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SQL DB Sec. Replica WSFC node 2 </a:t>
            </a:r>
          </a:p>
        </p:txBody>
      </p:sp>
      <p:sp>
        <p:nvSpPr>
          <p:cNvPr id="12" name="Rounded Rectangle 11"/>
          <p:cNvSpPr/>
          <p:nvPr/>
        </p:nvSpPr>
        <p:spPr>
          <a:xfrm>
            <a:off x="284056" y="3493487"/>
            <a:ext cx="4527030" cy="2950484"/>
          </a:xfrm>
          <a:prstGeom prst="roundRect">
            <a:avLst>
              <a:gd name="adj" fmla="val 5638"/>
            </a:avLst>
          </a:prstGeom>
          <a:noFill/>
          <a:ln w="12700">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ctr" defTabSz="914038"/>
            <a:r>
              <a:rPr lang="en-US" sz="1200" b="1" dirty="0">
                <a:solidFill>
                  <a:schemeClr val="tx1"/>
                </a:solidFill>
                <a:latin typeface="Segoe UI"/>
              </a:rPr>
              <a:t>WSFC SQL AG Listener </a:t>
            </a:r>
          </a:p>
        </p:txBody>
      </p:sp>
      <p:sp>
        <p:nvSpPr>
          <p:cNvPr id="13" name="Rounded Rectangle 12"/>
          <p:cNvSpPr/>
          <p:nvPr/>
        </p:nvSpPr>
        <p:spPr>
          <a:xfrm>
            <a:off x="195334" y="1703359"/>
            <a:ext cx="4815645" cy="4961370"/>
          </a:xfrm>
          <a:prstGeom prst="roundRect">
            <a:avLst>
              <a:gd name="adj" fmla="val 5638"/>
            </a:avLst>
          </a:prstGeom>
          <a:noFill/>
          <a:ln w="12700">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defTabSz="914038"/>
            <a:endParaRPr lang="en-US" sz="1200" dirty="0">
              <a:solidFill>
                <a:srgbClr val="FFFFFF"/>
              </a:solidFill>
              <a:latin typeface="Segoe UI"/>
            </a:endParaRPr>
          </a:p>
        </p:txBody>
      </p:sp>
      <p:sp>
        <p:nvSpPr>
          <p:cNvPr id="14" name="TextBox 13"/>
          <p:cNvSpPr txBox="1"/>
          <p:nvPr/>
        </p:nvSpPr>
        <p:spPr>
          <a:xfrm>
            <a:off x="1496975" y="4220768"/>
            <a:ext cx="1171951" cy="704808"/>
          </a:xfrm>
          <a:prstGeom prst="rect">
            <a:avLst/>
          </a:prstGeom>
          <a:noFill/>
        </p:spPr>
        <p:txBody>
          <a:bodyPr wrap="square" lIns="182880" tIns="146304" rIns="182880" bIns="146304" rtlCol="0">
            <a:spAutoFit/>
          </a:bodyPr>
          <a:lstStyle/>
          <a:p>
            <a:pPr>
              <a:lnSpc>
                <a:spcPct val="90000"/>
              </a:lnSpc>
              <a:spcAft>
                <a:spcPts val="600"/>
              </a:spcAft>
            </a:pPr>
            <a:r>
              <a:rPr lang="en-US" sz="1200" b="1" dirty="0"/>
              <a:t>Sync</a:t>
            </a:r>
          </a:p>
          <a:p>
            <a:pPr>
              <a:lnSpc>
                <a:spcPct val="90000"/>
              </a:lnSpc>
              <a:spcAft>
                <a:spcPts val="600"/>
              </a:spcAft>
            </a:pPr>
            <a:r>
              <a:rPr lang="en-US" sz="1200" b="1" dirty="0"/>
              <a:t>Commit</a:t>
            </a:r>
          </a:p>
        </p:txBody>
      </p:sp>
      <p:cxnSp>
        <p:nvCxnSpPr>
          <p:cNvPr id="15" name="Straight Arrow Connector 14"/>
          <p:cNvCxnSpPr/>
          <p:nvPr/>
        </p:nvCxnSpPr>
        <p:spPr>
          <a:xfrm>
            <a:off x="1519032" y="5274425"/>
            <a:ext cx="830743" cy="43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59540" y="4614806"/>
            <a:ext cx="1039895" cy="1039895"/>
          </a:xfrm>
          <a:prstGeom prst="rect">
            <a:avLst/>
          </a:prstGeom>
        </p:spPr>
      </p:pic>
      <p:pic>
        <p:nvPicPr>
          <p:cNvPr id="19" name="Picture 1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394136" y="4606243"/>
            <a:ext cx="1039895" cy="1039895"/>
          </a:xfrm>
          <a:prstGeom prst="rect">
            <a:avLst/>
          </a:prstGeom>
        </p:spPr>
      </p:pic>
      <p:sp>
        <p:nvSpPr>
          <p:cNvPr id="20" name="TextBox 19"/>
          <p:cNvSpPr txBox="1"/>
          <p:nvPr/>
        </p:nvSpPr>
        <p:spPr>
          <a:xfrm>
            <a:off x="305783" y="5718527"/>
            <a:ext cx="1727726" cy="794064"/>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SQL DB </a:t>
            </a:r>
            <a:r>
              <a:rPr lang="en-US" sz="1200" b="1" dirty="0"/>
              <a:t>Prim</a:t>
            </a:r>
            <a:r>
              <a:rPr lang="en-US" sz="1200" b="1" dirty="0">
                <a:gradFill>
                  <a:gsLst>
                    <a:gs pos="2917">
                      <a:schemeClr val="tx1"/>
                    </a:gs>
                    <a:gs pos="30000">
                      <a:schemeClr val="tx1"/>
                    </a:gs>
                  </a:gsLst>
                  <a:lin ang="5400000" scaled="0"/>
                </a:gradFill>
              </a:rPr>
              <a:t>. Replica WSFC node 1 </a:t>
            </a:r>
          </a:p>
        </p:txBody>
      </p:sp>
      <p:sp>
        <p:nvSpPr>
          <p:cNvPr id="21" name="Rectangle 20"/>
          <p:cNvSpPr/>
          <p:nvPr/>
        </p:nvSpPr>
        <p:spPr bwMode="auto">
          <a:xfrm>
            <a:off x="6974735" y="3583198"/>
            <a:ext cx="1659488" cy="3877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1194429" fontAlgn="base">
              <a:lnSpc>
                <a:spcPct val="90000"/>
              </a:lnSpc>
              <a:spcBef>
                <a:spcPts val="823"/>
              </a:spcBef>
              <a:spcAft>
                <a:spcPct val="0"/>
              </a:spcAft>
              <a:buClr>
                <a:srgbClr val="D2D2D2">
                  <a:lumMod val="75000"/>
                </a:srgbClr>
              </a:buClr>
              <a:buSzPct val="100000"/>
            </a:pPr>
            <a:r>
              <a:rPr lang="en-US" sz="1400" b="1" dirty="0">
                <a:solidFill>
                  <a:schemeClr val="tx1"/>
                </a:solidFill>
                <a:cs typeface="Segoe UI" pitchFamily="34" charset="0"/>
              </a:rPr>
              <a:t>Site-to-site  or</a:t>
            </a:r>
            <a:br>
              <a:rPr lang="en-US" sz="1400" b="1" dirty="0">
                <a:solidFill>
                  <a:schemeClr val="tx1"/>
                </a:solidFill>
                <a:cs typeface="Segoe UI" pitchFamily="34" charset="0"/>
              </a:rPr>
            </a:br>
            <a:r>
              <a:rPr lang="en-US" sz="1400" b="1" dirty="0">
                <a:solidFill>
                  <a:schemeClr val="tx1"/>
                </a:solidFill>
                <a:cs typeface="Segoe UI" pitchFamily="34" charset="0"/>
              </a:rPr>
              <a:t>Express Route </a:t>
            </a:r>
          </a:p>
        </p:txBody>
      </p:sp>
      <p:sp>
        <p:nvSpPr>
          <p:cNvPr id="23" name="Rounded Rectangle 22"/>
          <p:cNvSpPr/>
          <p:nvPr/>
        </p:nvSpPr>
        <p:spPr>
          <a:xfrm>
            <a:off x="8438501" y="1284002"/>
            <a:ext cx="3250528" cy="2785140"/>
          </a:xfrm>
          <a:prstGeom prst="roundRect">
            <a:avLst>
              <a:gd name="adj" fmla="val 5638"/>
            </a:avLst>
          </a:prstGeom>
          <a:noFill/>
          <a:ln w="12700">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defTabSz="914038"/>
            <a:endParaRPr lang="en-US" sz="1200" dirty="0">
              <a:solidFill>
                <a:srgbClr val="FFFFFF"/>
              </a:solidFill>
              <a:latin typeface="Segoe UI"/>
            </a:endParaRPr>
          </a:p>
        </p:txBody>
      </p:sp>
      <p:sp>
        <p:nvSpPr>
          <p:cNvPr id="25" name="TextBox 24"/>
          <p:cNvSpPr txBox="1"/>
          <p:nvPr/>
        </p:nvSpPr>
        <p:spPr>
          <a:xfrm>
            <a:off x="2726829" y="4027687"/>
            <a:ext cx="20667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DR SQL DB Sec. Replica</a:t>
            </a:r>
          </a:p>
        </p:txBody>
      </p:sp>
      <p:pic>
        <p:nvPicPr>
          <p:cNvPr id="26" name="Picture 2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05783" y="1981497"/>
            <a:ext cx="950079" cy="950079"/>
          </a:xfrm>
          <a:prstGeom prst="rect">
            <a:avLst/>
          </a:prstGeom>
        </p:spPr>
      </p:pic>
      <p:pic>
        <p:nvPicPr>
          <p:cNvPr id="30" name="Picture 2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063765" y="2381215"/>
            <a:ext cx="1319497" cy="1319497"/>
          </a:xfrm>
          <a:prstGeom prst="rect">
            <a:avLst/>
          </a:prstGeom>
        </p:spPr>
      </p:pic>
      <p:sp>
        <p:nvSpPr>
          <p:cNvPr id="31" name="TextBox 30"/>
          <p:cNvSpPr txBox="1"/>
          <p:nvPr/>
        </p:nvSpPr>
        <p:spPr>
          <a:xfrm>
            <a:off x="8438501" y="1539199"/>
            <a:ext cx="185264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Azure VNET</a:t>
            </a:r>
          </a:p>
        </p:txBody>
      </p:sp>
      <p:cxnSp>
        <p:nvCxnSpPr>
          <p:cNvPr id="32" name="Elbow Connector 31"/>
          <p:cNvCxnSpPr>
            <a:endCxn id="23" idx="1"/>
          </p:cNvCxnSpPr>
          <p:nvPr/>
        </p:nvCxnSpPr>
        <p:spPr>
          <a:xfrm flipV="1">
            <a:off x="5010979" y="2676572"/>
            <a:ext cx="3427522" cy="21453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47336" y="2056264"/>
            <a:ext cx="1039895" cy="1039895"/>
          </a:xfrm>
          <a:prstGeom prst="rect">
            <a:avLst/>
          </a:prstGeom>
        </p:spPr>
      </p:pic>
      <p:sp>
        <p:nvSpPr>
          <p:cNvPr id="24" name="TextBox 23"/>
          <p:cNvSpPr txBox="1"/>
          <p:nvPr/>
        </p:nvSpPr>
        <p:spPr>
          <a:xfrm>
            <a:off x="8710757" y="3139166"/>
            <a:ext cx="1353008" cy="794064"/>
          </a:xfrm>
          <a:prstGeom prst="rect">
            <a:avLst/>
          </a:prstGeom>
          <a:solidFill>
            <a:schemeClr val="accent2"/>
          </a:solid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SQL DB Sec. Replica WSFC node 3 </a:t>
            </a:r>
          </a:p>
        </p:txBody>
      </p:sp>
    </p:spTree>
    <p:extLst>
      <p:ext uri="{BB962C8B-B14F-4D97-AF65-F5344CB8AC3E}">
        <p14:creationId xmlns:p14="http://schemas.microsoft.com/office/powerpoint/2010/main" val="2738893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8038020" y="1859730"/>
            <a:ext cx="3772771" cy="3616112"/>
            <a:chOff x="7801655" y="2464641"/>
            <a:chExt cx="3772771" cy="3616112"/>
          </a:xfrm>
        </p:grpSpPr>
        <p:sp>
          <p:nvSpPr>
            <p:cNvPr id="5" name="Rectangle 4"/>
            <p:cNvSpPr/>
            <p:nvPr/>
          </p:nvSpPr>
          <p:spPr bwMode="auto">
            <a:xfrm>
              <a:off x="7968345" y="2464641"/>
              <a:ext cx="1227934" cy="3616112"/>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801655" y="2464641"/>
              <a:ext cx="157336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Fault Domain</a:t>
              </a:r>
            </a:p>
          </p:txBody>
        </p:sp>
        <p:sp>
          <p:nvSpPr>
            <p:cNvPr id="7" name="Rectangle 6"/>
            <p:cNvSpPr/>
            <p:nvPr/>
          </p:nvSpPr>
          <p:spPr bwMode="auto">
            <a:xfrm>
              <a:off x="10167751" y="2464641"/>
              <a:ext cx="1227934" cy="3616112"/>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10001061" y="2464641"/>
              <a:ext cx="157336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Fault Domain</a:t>
              </a:r>
            </a:p>
          </p:txBody>
        </p:sp>
      </p:grpSp>
      <p:grpSp>
        <p:nvGrpSpPr>
          <p:cNvPr id="9" name="Group 8"/>
          <p:cNvGrpSpPr/>
          <p:nvPr/>
        </p:nvGrpSpPr>
        <p:grpSpPr>
          <a:xfrm>
            <a:off x="8303060" y="2280200"/>
            <a:ext cx="3259265" cy="3145576"/>
            <a:chOff x="8066695" y="2885111"/>
            <a:chExt cx="3259265" cy="3145576"/>
          </a:xfrm>
        </p:grpSpPr>
        <p:sp>
          <p:nvSpPr>
            <p:cNvPr id="10" name="Rectangle 9"/>
            <p:cNvSpPr/>
            <p:nvPr/>
          </p:nvSpPr>
          <p:spPr bwMode="auto">
            <a:xfrm>
              <a:off x="10249526" y="2928253"/>
              <a:ext cx="1065058" cy="3102434"/>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066695" y="2928253"/>
              <a:ext cx="1065058" cy="3102434"/>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8078070" y="2885111"/>
              <a:ext cx="1065059"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Server Rack</a:t>
              </a:r>
            </a:p>
          </p:txBody>
        </p:sp>
        <p:sp>
          <p:nvSpPr>
            <p:cNvPr id="13" name="TextBox 12"/>
            <p:cNvSpPr txBox="1"/>
            <p:nvPr/>
          </p:nvSpPr>
          <p:spPr>
            <a:xfrm>
              <a:off x="10260901" y="2885111"/>
              <a:ext cx="1065059"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Server Rack</a:t>
              </a:r>
            </a:p>
          </p:txBody>
        </p:sp>
      </p:grpSp>
      <p:sp>
        <p:nvSpPr>
          <p:cNvPr id="14" name="Rectangle 13"/>
          <p:cNvSpPr/>
          <p:nvPr/>
        </p:nvSpPr>
        <p:spPr bwMode="auto">
          <a:xfrm>
            <a:off x="8172052" y="4452800"/>
            <a:ext cx="3516086" cy="800960"/>
          </a:xfrm>
          <a:prstGeom prst="rect">
            <a:avLst/>
          </a:prstGeom>
          <a:solidFill>
            <a:srgbClr val="7030A0"/>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172052" y="2947312"/>
            <a:ext cx="3516086" cy="800960"/>
          </a:xfrm>
          <a:prstGeom prst="rect">
            <a:avLst/>
          </a:prstGeom>
          <a:solidFill>
            <a:srgbClr val="7030A0"/>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title"/>
          </p:nvPr>
        </p:nvSpPr>
        <p:spPr>
          <a:xfrm>
            <a:off x="268928" y="291102"/>
            <a:ext cx="11541863" cy="899665"/>
          </a:xfrm>
        </p:spPr>
        <p:txBody>
          <a:bodyPr/>
          <a:lstStyle/>
          <a:p>
            <a:r>
              <a:rPr lang="en-US" dirty="0"/>
              <a:t>Availability Sets</a:t>
            </a:r>
          </a:p>
        </p:txBody>
      </p:sp>
      <p:sp>
        <p:nvSpPr>
          <p:cNvPr id="17" name="Content Placeholder 2"/>
          <p:cNvSpPr>
            <a:spLocks noGrp="1"/>
          </p:cNvSpPr>
          <p:nvPr>
            <p:ph sz="quarter" idx="10"/>
          </p:nvPr>
        </p:nvSpPr>
        <p:spPr>
          <a:xfrm>
            <a:off x="268288" y="1398395"/>
            <a:ext cx="7452266" cy="5257585"/>
          </a:xfrm>
        </p:spPr>
        <p:txBody>
          <a:bodyPr>
            <a:normAutofit fontScale="85000" lnSpcReduction="20000"/>
          </a:bodyPr>
          <a:lstStyle/>
          <a:p>
            <a:r>
              <a:rPr lang="en-US" dirty="0"/>
              <a:t>Recommended for workloads with 2+ VM’s</a:t>
            </a:r>
          </a:p>
          <a:p>
            <a:endParaRPr lang="en-US" dirty="0"/>
          </a:p>
          <a:p>
            <a:r>
              <a:rPr lang="en-US" dirty="0"/>
              <a:t>Azure has knowledge of your server topology – won’t shut down all instances during host upgrades.</a:t>
            </a:r>
          </a:p>
          <a:p>
            <a:endParaRPr lang="en-US" dirty="0"/>
          </a:p>
          <a:p>
            <a:r>
              <a:rPr lang="en-US" dirty="0"/>
              <a:t>Provides </a:t>
            </a:r>
            <a:r>
              <a:rPr lang="en-US" dirty="0">
                <a:solidFill>
                  <a:srgbClr val="FFFF00"/>
                </a:solidFill>
              </a:rPr>
              <a:t>physical redundancy </a:t>
            </a:r>
            <a:r>
              <a:rPr lang="en-US" dirty="0"/>
              <a:t>at the server, power, and network level</a:t>
            </a:r>
          </a:p>
          <a:p>
            <a:endParaRPr lang="en-US" dirty="0"/>
          </a:p>
          <a:p>
            <a:r>
              <a:rPr lang="en-US" dirty="0"/>
              <a:t>Required to achieve 99.95% SLA</a:t>
            </a:r>
          </a:p>
        </p:txBody>
      </p:sp>
      <p:pic>
        <p:nvPicPr>
          <p:cNvPr id="18" name="Picture 1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56820" y="4471312"/>
            <a:ext cx="780290" cy="780290"/>
          </a:xfrm>
          <a:prstGeom prst="rect">
            <a:avLst/>
          </a:prstGeom>
        </p:spPr>
      </p:pic>
      <p:pic>
        <p:nvPicPr>
          <p:cNvPr id="19" name="Picture 1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33963" y="4471312"/>
            <a:ext cx="780290" cy="780290"/>
          </a:xfrm>
          <a:prstGeom prst="rect">
            <a:avLst/>
          </a:prstGeom>
        </p:spPr>
      </p:pic>
      <p:pic>
        <p:nvPicPr>
          <p:cNvPr id="20" name="Picture 1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56820" y="2947312"/>
            <a:ext cx="780290" cy="780290"/>
          </a:xfrm>
          <a:prstGeom prst="rect">
            <a:avLst/>
          </a:prstGeom>
        </p:spPr>
      </p:pic>
      <p:pic>
        <p:nvPicPr>
          <p:cNvPr id="21" name="Picture 2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33963" y="2947312"/>
            <a:ext cx="780290" cy="780290"/>
          </a:xfrm>
          <a:prstGeom prst="rect">
            <a:avLst/>
          </a:prstGeom>
        </p:spPr>
      </p:pic>
      <p:sp>
        <p:nvSpPr>
          <p:cNvPr id="22" name="TextBox 21"/>
          <p:cNvSpPr txBox="1"/>
          <p:nvPr/>
        </p:nvSpPr>
        <p:spPr>
          <a:xfrm>
            <a:off x="9237110" y="3028120"/>
            <a:ext cx="1442357"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Availability Set</a:t>
            </a:r>
          </a:p>
        </p:txBody>
      </p:sp>
      <p:sp>
        <p:nvSpPr>
          <p:cNvPr id="23" name="TextBox 22"/>
          <p:cNvSpPr txBox="1"/>
          <p:nvPr/>
        </p:nvSpPr>
        <p:spPr>
          <a:xfrm>
            <a:off x="9214358" y="4531450"/>
            <a:ext cx="1442357"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Availability Set</a:t>
            </a:r>
          </a:p>
        </p:txBody>
      </p:sp>
    </p:spTree>
    <p:extLst>
      <p:ext uri="{BB962C8B-B14F-4D97-AF65-F5344CB8AC3E}">
        <p14:creationId xmlns:p14="http://schemas.microsoft.com/office/powerpoint/2010/main" val="501153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Site Recovery - ASR</a:t>
            </a:r>
          </a:p>
        </p:txBody>
      </p:sp>
    </p:spTree>
    <p:extLst>
      <p:ext uri="{BB962C8B-B14F-4D97-AF65-F5344CB8AC3E}">
        <p14:creationId xmlns:p14="http://schemas.microsoft.com/office/powerpoint/2010/main" val="7614168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8928" y="291102"/>
            <a:ext cx="11541863" cy="899665"/>
          </a:xfrm>
        </p:spPr>
        <p:txBody>
          <a:bodyPr/>
          <a:lstStyle/>
          <a:p>
            <a:r>
              <a:rPr lang="en-US" sz="5290" dirty="0">
                <a:solidFill>
                  <a:schemeClr val="tx1"/>
                </a:solidFill>
              </a:rPr>
              <a:t>Azure Site Recovery</a:t>
            </a:r>
            <a:br>
              <a:rPr lang="en-US" sz="8000" dirty="0">
                <a:solidFill>
                  <a:schemeClr val="tx1"/>
                </a:solidFill>
              </a:rPr>
            </a:br>
            <a:r>
              <a:rPr lang="en-US" sz="3200" dirty="0">
                <a:solidFill>
                  <a:schemeClr val="tx1"/>
                </a:solidFill>
              </a:rPr>
              <a:t>One solution for multiple infrastructures</a:t>
            </a:r>
            <a:endParaRPr lang="en-US" sz="3200" dirty="0"/>
          </a:p>
        </p:txBody>
      </p:sp>
      <p:grpSp>
        <p:nvGrpSpPr>
          <p:cNvPr id="5" name="Group 4"/>
          <p:cNvGrpSpPr/>
          <p:nvPr/>
        </p:nvGrpSpPr>
        <p:grpSpPr>
          <a:xfrm>
            <a:off x="923891" y="1966201"/>
            <a:ext cx="3321849" cy="1970760"/>
            <a:chOff x="312420" y="1287780"/>
            <a:chExt cx="2491740" cy="1478280"/>
          </a:xfrm>
        </p:grpSpPr>
        <p:sp>
          <p:nvSpPr>
            <p:cNvPr id="6" name="Rounded Rectangle 4"/>
            <p:cNvSpPr/>
            <p:nvPr/>
          </p:nvSpPr>
          <p:spPr bwMode="auto">
            <a:xfrm>
              <a:off x="312420"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7" name="Group 6"/>
            <p:cNvGrpSpPr/>
            <p:nvPr/>
          </p:nvGrpSpPr>
          <p:grpSpPr>
            <a:xfrm>
              <a:off x="379048" y="1355800"/>
              <a:ext cx="2349741" cy="1302840"/>
              <a:chOff x="379048" y="1355800"/>
              <a:chExt cx="2349741" cy="1302840"/>
            </a:xfrm>
          </p:grpSpPr>
          <p:sp>
            <p:nvSpPr>
              <p:cNvPr id="8"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9"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10"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eft-Right Arrow 12"/>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15" name="Group 14"/>
              <p:cNvGrpSpPr/>
              <p:nvPr/>
            </p:nvGrpSpPr>
            <p:grpSpPr>
              <a:xfrm>
                <a:off x="706369" y="2353947"/>
                <a:ext cx="1657716" cy="304693"/>
                <a:chOff x="4828977" y="4374498"/>
                <a:chExt cx="1657716" cy="304693"/>
              </a:xfrm>
            </p:grpSpPr>
            <p:sp>
              <p:nvSpPr>
                <p:cNvPr id="19" name="TextBox 18"/>
                <p:cNvSpPr txBox="1"/>
                <p:nvPr/>
              </p:nvSpPr>
              <p:spPr>
                <a:xfrm>
                  <a:off x="5145538" y="4374498"/>
                  <a:ext cx="1341155" cy="304693"/>
                </a:xfrm>
                <a:prstGeom prst="rect">
                  <a:avLst/>
                </a:prstGeom>
                <a:noFill/>
              </p:spPr>
              <p:txBody>
                <a:bodyPr wrap="square" lIns="0" tIns="0" rIns="0" bIns="0" rtlCol="0">
                  <a:spAutoFit/>
                </a:bodyPr>
                <a:lstStyle/>
                <a:p>
                  <a:pPr defTabSz="914209">
                    <a:lnSpc>
                      <a:spcPct val="90000"/>
                    </a:lnSpc>
                  </a:pPr>
                  <a:r>
                    <a:rPr lang="en-US" sz="1467" spc="-51" dirty="0">
                      <a:solidFill>
                        <a:srgbClr val="FFFFFF"/>
                      </a:solidFill>
                    </a:rPr>
                    <a:t>Hyper-V to Hyper-V</a:t>
                  </a:r>
                  <a:br>
                    <a:rPr lang="en-US" sz="1467" spc="-51" dirty="0">
                      <a:solidFill>
                        <a:srgbClr val="FFFFFF"/>
                      </a:solidFill>
                    </a:rPr>
                  </a:br>
                  <a:r>
                    <a:rPr lang="en-US" sz="1467" spc="-51" dirty="0">
                      <a:solidFill>
                        <a:srgbClr val="FFFFFF"/>
                      </a:solidFill>
                    </a:rPr>
                    <a:t>(on-premises)</a:t>
                  </a:r>
                  <a:endParaRPr lang="en-US" sz="1467" spc="-51" baseline="-25000" dirty="0">
                    <a:solidFill>
                      <a:srgbClr val="FFFFFF"/>
                    </a:solidFill>
                  </a:endParaRPr>
                </a:p>
              </p:txBody>
            </p:sp>
            <p:sp>
              <p:nvSpPr>
                <p:cNvPr id="20" name="Oval 19"/>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1</a:t>
                  </a:r>
                  <a:endParaRPr lang="en-US" sz="2400" b="1" dirty="0">
                    <a:solidFill>
                      <a:srgbClr val="FFFFFF"/>
                    </a:solidFill>
                    <a:ea typeface="Segoe UI" pitchFamily="34" charset="0"/>
                    <a:cs typeface="Segoe UI" pitchFamily="34" charset="0"/>
                  </a:endParaRPr>
                </a:p>
              </p:txBody>
            </p:sp>
          </p:grpSp>
          <p:sp>
            <p:nvSpPr>
              <p:cNvPr id="16" name="TextBox 15"/>
              <p:cNvSpPr txBox="1"/>
              <p:nvPr/>
            </p:nvSpPr>
            <p:spPr>
              <a:xfrm>
                <a:off x="389809" y="2120543"/>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17" name="TextBox 16"/>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18" name="TextBox 17"/>
              <p:cNvSpPr txBox="1"/>
              <p:nvPr/>
            </p:nvSpPr>
            <p:spPr>
              <a:xfrm>
                <a:off x="11357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21" name="Group 20"/>
          <p:cNvGrpSpPr/>
          <p:nvPr/>
        </p:nvGrpSpPr>
        <p:grpSpPr>
          <a:xfrm>
            <a:off x="7838265" y="1962241"/>
            <a:ext cx="3321849" cy="1975465"/>
            <a:chOff x="6200229" y="1287780"/>
            <a:chExt cx="2491740" cy="1478280"/>
          </a:xfrm>
        </p:grpSpPr>
        <p:sp>
          <p:nvSpPr>
            <p:cNvPr id="22" name="Rounded Rectangle 20"/>
            <p:cNvSpPr/>
            <p:nvPr/>
          </p:nvSpPr>
          <p:spPr bwMode="auto">
            <a:xfrm>
              <a:off x="6200229" y="1287780"/>
              <a:ext cx="2491740" cy="1478280"/>
            </a:xfrm>
            <a:prstGeom prst="roundRect">
              <a:avLst>
                <a:gd name="adj" fmla="val 7098"/>
              </a:avLst>
            </a:prstGeom>
            <a:noFill/>
            <a:ln w="63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23" name="Group 22"/>
            <p:cNvGrpSpPr/>
            <p:nvPr/>
          </p:nvGrpSpPr>
          <p:grpSpPr>
            <a:xfrm>
              <a:off x="6272007" y="1355800"/>
              <a:ext cx="2334100" cy="1271578"/>
              <a:chOff x="379048" y="1355800"/>
              <a:chExt cx="2334100" cy="1271578"/>
            </a:xfrm>
          </p:grpSpPr>
          <p:sp>
            <p:nvSpPr>
              <p:cNvPr id="24"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25"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Left-Right Arrow 25"/>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28" name="Group 27"/>
              <p:cNvGrpSpPr/>
              <p:nvPr/>
            </p:nvGrpSpPr>
            <p:grpSpPr>
              <a:xfrm>
                <a:off x="561589" y="2364912"/>
                <a:ext cx="2037861" cy="262466"/>
                <a:chOff x="4684197" y="4385463"/>
                <a:chExt cx="2037861" cy="262466"/>
              </a:xfrm>
            </p:grpSpPr>
            <p:sp>
              <p:nvSpPr>
                <p:cNvPr id="32" name="TextBox 31"/>
                <p:cNvSpPr txBox="1"/>
                <p:nvPr/>
              </p:nvSpPr>
              <p:spPr>
                <a:xfrm>
                  <a:off x="5011521" y="4440521"/>
                  <a:ext cx="1710537" cy="152347"/>
                </a:xfrm>
                <a:prstGeom prst="rect">
                  <a:avLst/>
                </a:prstGeom>
                <a:noFill/>
              </p:spPr>
              <p:txBody>
                <a:bodyPr wrap="square" lIns="0" tIns="0" rIns="0" bIns="0" rtlCol="0">
                  <a:spAutoFit/>
                </a:bodyPr>
                <a:lstStyle/>
                <a:p>
                  <a:pPr defTabSz="914209">
                    <a:lnSpc>
                      <a:spcPct val="90000"/>
                    </a:lnSpc>
                  </a:pPr>
                  <a:r>
                    <a:rPr lang="en-US" sz="1467" spc="-51" dirty="0">
                      <a:solidFill>
                        <a:srgbClr val="FFFFFF"/>
                      </a:solidFill>
                    </a:rPr>
                    <a:t>Hyper-V to Microsoft Azure</a:t>
                  </a:r>
                  <a:endParaRPr lang="en-US" sz="1467" spc="-51" baseline="-25000" dirty="0">
                    <a:solidFill>
                      <a:srgbClr val="FFFFFF"/>
                    </a:solidFill>
                  </a:endParaRPr>
                </a:p>
              </p:txBody>
            </p:sp>
            <p:sp>
              <p:nvSpPr>
                <p:cNvPr id="33" name="Oval 32"/>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3</a:t>
                  </a:r>
                  <a:endParaRPr lang="en-US" sz="2400" b="1" dirty="0">
                    <a:solidFill>
                      <a:srgbClr val="FFFFFF"/>
                    </a:solidFill>
                    <a:ea typeface="Segoe UI" pitchFamily="34" charset="0"/>
                    <a:cs typeface="Segoe UI" pitchFamily="34" charset="0"/>
                  </a:endParaRPr>
                </a:p>
              </p:txBody>
            </p:sp>
          </p:grpSp>
          <p:sp>
            <p:nvSpPr>
              <p:cNvPr id="29" name="TextBox 28"/>
              <p:cNvSpPr txBox="1"/>
              <p:nvPr/>
            </p:nvSpPr>
            <p:spPr>
              <a:xfrm>
                <a:off x="389809" y="2120543"/>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30" name="TextBox 29"/>
              <p:cNvSpPr txBox="1"/>
              <p:nvPr/>
            </p:nvSpPr>
            <p:spPr>
              <a:xfrm>
                <a:off x="2080027" y="2014771"/>
                <a:ext cx="633121" cy="304692"/>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Microsoft</a:t>
                </a:r>
                <a:br>
                  <a:rPr lang="en-US" sz="1467" spc="-51" dirty="0">
                    <a:solidFill>
                      <a:srgbClr val="FFFFFF"/>
                    </a:solidFill>
                  </a:rPr>
                </a:br>
                <a:r>
                  <a:rPr lang="en-US" sz="1467" spc="-51" dirty="0">
                    <a:solidFill>
                      <a:srgbClr val="FFFFFF"/>
                    </a:solidFill>
                  </a:rPr>
                  <a:t>Azure</a:t>
                </a:r>
                <a:endParaRPr lang="en-US" sz="1467" spc="-51" baseline="-25000" dirty="0">
                  <a:solidFill>
                    <a:srgbClr val="FFFFFF"/>
                  </a:solidFill>
                </a:endParaRPr>
              </a:p>
            </p:txBody>
          </p:sp>
          <p:sp>
            <p:nvSpPr>
              <p:cNvPr id="31" name="TextBox 30"/>
              <p:cNvSpPr txBox="1"/>
              <p:nvPr/>
            </p:nvSpPr>
            <p:spPr>
              <a:xfrm>
                <a:off x="10976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34" name="Group 33"/>
          <p:cNvGrpSpPr/>
          <p:nvPr/>
        </p:nvGrpSpPr>
        <p:grpSpPr>
          <a:xfrm>
            <a:off x="2577953" y="4055677"/>
            <a:ext cx="3321849" cy="1970760"/>
            <a:chOff x="312420" y="1287780"/>
            <a:chExt cx="2491740" cy="1478280"/>
          </a:xfrm>
        </p:grpSpPr>
        <p:sp>
          <p:nvSpPr>
            <p:cNvPr id="35" name="Rounded Rectangle 33"/>
            <p:cNvSpPr/>
            <p:nvPr/>
          </p:nvSpPr>
          <p:spPr bwMode="auto">
            <a:xfrm>
              <a:off x="312420"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36" name="Group 35"/>
            <p:cNvGrpSpPr/>
            <p:nvPr/>
          </p:nvGrpSpPr>
          <p:grpSpPr>
            <a:xfrm>
              <a:off x="374569" y="1355800"/>
              <a:ext cx="2354220" cy="1302840"/>
              <a:chOff x="374569" y="1355800"/>
              <a:chExt cx="2354220" cy="1302840"/>
            </a:xfrm>
          </p:grpSpPr>
          <p:sp>
            <p:nvSpPr>
              <p:cNvPr id="37"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38"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39"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Left-Right Arrow 41"/>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44" name="Group 43"/>
              <p:cNvGrpSpPr/>
              <p:nvPr/>
            </p:nvGrpSpPr>
            <p:grpSpPr>
              <a:xfrm>
                <a:off x="683509" y="2353947"/>
                <a:ext cx="1873685" cy="304693"/>
                <a:chOff x="4806117" y="4374498"/>
                <a:chExt cx="1873685" cy="304693"/>
              </a:xfrm>
            </p:grpSpPr>
            <p:sp>
              <p:nvSpPr>
                <p:cNvPr id="48" name="TextBox 47"/>
                <p:cNvSpPr txBox="1"/>
                <p:nvPr/>
              </p:nvSpPr>
              <p:spPr>
                <a:xfrm>
                  <a:off x="5122678" y="4374498"/>
                  <a:ext cx="1557124" cy="304693"/>
                </a:xfrm>
                <a:prstGeom prst="rect">
                  <a:avLst/>
                </a:prstGeom>
                <a:noFill/>
              </p:spPr>
              <p:txBody>
                <a:bodyPr wrap="square" lIns="0" tIns="0" rIns="0" bIns="0" rtlCol="0">
                  <a:spAutoFit/>
                </a:bodyPr>
                <a:lstStyle/>
                <a:p>
                  <a:pPr defTabSz="914209">
                    <a:lnSpc>
                      <a:spcPct val="90000"/>
                    </a:lnSpc>
                  </a:pPr>
                  <a:r>
                    <a:rPr lang="en-US" sz="1467" spc="-51" dirty="0">
                      <a:solidFill>
                        <a:srgbClr val="FFFFFF"/>
                      </a:solidFill>
                    </a:rPr>
                    <a:t>VMware or Physical to VMware (on-premises)</a:t>
                  </a:r>
                  <a:endParaRPr lang="en-US" sz="1467" spc="-51" baseline="-25000" dirty="0">
                    <a:solidFill>
                      <a:srgbClr val="FFFFFF"/>
                    </a:solidFill>
                  </a:endParaRPr>
                </a:p>
              </p:txBody>
            </p:sp>
            <p:sp>
              <p:nvSpPr>
                <p:cNvPr id="49" name="Oval 48"/>
                <p:cNvSpPr/>
                <p:nvPr/>
              </p:nvSpPr>
              <p:spPr bwMode="auto">
                <a:xfrm>
                  <a:off x="480611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4</a:t>
                  </a:r>
                  <a:endParaRPr lang="en-US" sz="2400" b="1" dirty="0">
                    <a:solidFill>
                      <a:srgbClr val="FFFFFF"/>
                    </a:solidFill>
                    <a:ea typeface="Segoe UI" pitchFamily="34" charset="0"/>
                    <a:cs typeface="Segoe UI" pitchFamily="34" charset="0"/>
                  </a:endParaRPr>
                </a:p>
              </p:txBody>
            </p:sp>
          </p:grpSp>
          <p:sp>
            <p:nvSpPr>
              <p:cNvPr id="45" name="TextBox 44"/>
              <p:cNvSpPr txBox="1"/>
              <p:nvPr/>
            </p:nvSpPr>
            <p:spPr>
              <a:xfrm>
                <a:off x="374569" y="2120543"/>
                <a:ext cx="1113498"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VMware or Physical</a:t>
                </a:r>
                <a:endParaRPr lang="en-US" sz="1467" spc="-51" baseline="-25000" dirty="0">
                  <a:solidFill>
                    <a:srgbClr val="FFFFFF"/>
                  </a:solidFill>
                </a:endParaRPr>
              </a:p>
            </p:txBody>
          </p:sp>
          <p:sp>
            <p:nvSpPr>
              <p:cNvPr id="46" name="TextBox 45"/>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VMware</a:t>
                </a:r>
                <a:endParaRPr lang="en-US" sz="1467" spc="-51" baseline="-25000" dirty="0">
                  <a:solidFill>
                    <a:srgbClr val="FFFFFF"/>
                  </a:solidFill>
                </a:endParaRPr>
              </a:p>
            </p:txBody>
          </p:sp>
          <p:sp>
            <p:nvSpPr>
              <p:cNvPr id="47" name="TextBox 46"/>
              <p:cNvSpPr txBox="1"/>
              <p:nvPr/>
            </p:nvSpPr>
            <p:spPr>
              <a:xfrm>
                <a:off x="11357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50" name="Group 49"/>
          <p:cNvGrpSpPr/>
          <p:nvPr/>
        </p:nvGrpSpPr>
        <p:grpSpPr>
          <a:xfrm>
            <a:off x="6030163" y="4055677"/>
            <a:ext cx="3321849" cy="1970760"/>
            <a:chOff x="6200229" y="1287780"/>
            <a:chExt cx="2491740" cy="1478280"/>
          </a:xfrm>
        </p:grpSpPr>
        <p:sp>
          <p:nvSpPr>
            <p:cNvPr id="51" name="Rounded Rectangle 49"/>
            <p:cNvSpPr/>
            <p:nvPr/>
          </p:nvSpPr>
          <p:spPr bwMode="auto">
            <a:xfrm>
              <a:off x="6200229"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52" name="Group 51"/>
            <p:cNvGrpSpPr/>
            <p:nvPr/>
          </p:nvGrpSpPr>
          <p:grpSpPr>
            <a:xfrm>
              <a:off x="6256029" y="1355800"/>
              <a:ext cx="2350078" cy="1307902"/>
              <a:chOff x="363070" y="1355800"/>
              <a:chExt cx="2350078" cy="1307902"/>
            </a:xfrm>
          </p:grpSpPr>
          <p:sp>
            <p:nvSpPr>
              <p:cNvPr id="53"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54"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Left-Right Arrow 54"/>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57" name="Group 56"/>
              <p:cNvGrpSpPr/>
              <p:nvPr/>
            </p:nvGrpSpPr>
            <p:grpSpPr>
              <a:xfrm>
                <a:off x="561589" y="2359010"/>
                <a:ext cx="2037861" cy="304692"/>
                <a:chOff x="4684197" y="4379561"/>
                <a:chExt cx="2037861" cy="304692"/>
              </a:xfrm>
            </p:grpSpPr>
            <p:sp>
              <p:nvSpPr>
                <p:cNvPr id="61" name="TextBox 60"/>
                <p:cNvSpPr txBox="1"/>
                <p:nvPr/>
              </p:nvSpPr>
              <p:spPr>
                <a:xfrm>
                  <a:off x="5011521" y="4379561"/>
                  <a:ext cx="1710537" cy="304692"/>
                </a:xfrm>
                <a:prstGeom prst="rect">
                  <a:avLst/>
                </a:prstGeom>
                <a:noFill/>
              </p:spPr>
              <p:txBody>
                <a:bodyPr wrap="square" lIns="0" tIns="0" rIns="0" bIns="0" rtlCol="0">
                  <a:spAutoFit/>
                </a:bodyPr>
                <a:lstStyle/>
                <a:p>
                  <a:pPr defTabSz="914209">
                    <a:lnSpc>
                      <a:spcPct val="90000"/>
                    </a:lnSpc>
                  </a:pPr>
                  <a:r>
                    <a:rPr lang="en-US" sz="1467" spc="-51" dirty="0">
                      <a:solidFill>
                        <a:srgbClr val="FFFFFF"/>
                      </a:solidFill>
                    </a:rPr>
                    <a:t>VMware or Physical to </a:t>
                  </a:r>
                  <a:br>
                    <a:rPr lang="en-US" sz="1467" spc="-51" dirty="0">
                      <a:solidFill>
                        <a:srgbClr val="FFFFFF"/>
                      </a:solidFill>
                    </a:rPr>
                  </a:br>
                  <a:r>
                    <a:rPr lang="en-US" sz="1467" spc="-51" dirty="0">
                      <a:solidFill>
                        <a:srgbClr val="FFFFFF"/>
                      </a:solidFill>
                    </a:rPr>
                    <a:t>Microsoft Azure</a:t>
                  </a:r>
                  <a:endParaRPr lang="en-US" sz="1467" spc="-51" baseline="-25000" dirty="0">
                    <a:solidFill>
                      <a:srgbClr val="FFFFFF"/>
                    </a:solidFill>
                  </a:endParaRPr>
                </a:p>
              </p:txBody>
            </p:sp>
            <p:sp>
              <p:nvSpPr>
                <p:cNvPr id="62" name="Oval 61"/>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5</a:t>
                  </a:r>
                  <a:endParaRPr lang="en-US" sz="2400" b="1" dirty="0">
                    <a:solidFill>
                      <a:srgbClr val="FFFFFF"/>
                    </a:solidFill>
                    <a:ea typeface="Segoe UI" pitchFamily="34" charset="0"/>
                    <a:cs typeface="Segoe UI" pitchFamily="34" charset="0"/>
                  </a:endParaRPr>
                </a:p>
              </p:txBody>
            </p:sp>
          </p:grpSp>
          <p:sp>
            <p:nvSpPr>
              <p:cNvPr id="58" name="TextBox 57"/>
              <p:cNvSpPr txBox="1"/>
              <p:nvPr/>
            </p:nvSpPr>
            <p:spPr>
              <a:xfrm>
                <a:off x="363070" y="2120543"/>
                <a:ext cx="119895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VMware or Physical</a:t>
                </a:r>
                <a:endParaRPr lang="en-US" sz="1467" spc="-51" baseline="-25000" dirty="0">
                  <a:solidFill>
                    <a:srgbClr val="FFFFFF"/>
                  </a:solidFill>
                </a:endParaRPr>
              </a:p>
            </p:txBody>
          </p:sp>
          <p:sp>
            <p:nvSpPr>
              <p:cNvPr id="59" name="TextBox 58"/>
              <p:cNvSpPr txBox="1"/>
              <p:nvPr/>
            </p:nvSpPr>
            <p:spPr>
              <a:xfrm>
                <a:off x="2080027" y="2014771"/>
                <a:ext cx="633121" cy="304692"/>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Microsoft</a:t>
                </a:r>
                <a:br>
                  <a:rPr lang="en-US" sz="1467" spc="-51" dirty="0">
                    <a:solidFill>
                      <a:srgbClr val="FFFFFF"/>
                    </a:solidFill>
                  </a:rPr>
                </a:br>
                <a:r>
                  <a:rPr lang="en-US" sz="1467" spc="-51" dirty="0">
                    <a:solidFill>
                      <a:srgbClr val="FFFFFF"/>
                    </a:solidFill>
                  </a:rPr>
                  <a:t>Azure</a:t>
                </a:r>
                <a:endParaRPr lang="en-US" sz="1467" spc="-51" baseline="-25000" dirty="0">
                  <a:solidFill>
                    <a:srgbClr val="FFFFFF"/>
                  </a:solidFill>
                </a:endParaRPr>
              </a:p>
            </p:txBody>
          </p:sp>
          <p:sp>
            <p:nvSpPr>
              <p:cNvPr id="60" name="TextBox 59"/>
              <p:cNvSpPr txBox="1"/>
              <p:nvPr/>
            </p:nvSpPr>
            <p:spPr>
              <a:xfrm>
                <a:off x="10976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63" name="Group 62"/>
          <p:cNvGrpSpPr/>
          <p:nvPr/>
        </p:nvGrpSpPr>
        <p:grpSpPr>
          <a:xfrm>
            <a:off x="4381078" y="1962241"/>
            <a:ext cx="3321849" cy="1970760"/>
            <a:chOff x="3285626" y="1318260"/>
            <a:chExt cx="2491740" cy="1478280"/>
          </a:xfrm>
        </p:grpSpPr>
        <p:grpSp>
          <p:nvGrpSpPr>
            <p:cNvPr id="64" name="Group 63"/>
            <p:cNvGrpSpPr/>
            <p:nvPr/>
          </p:nvGrpSpPr>
          <p:grpSpPr>
            <a:xfrm>
              <a:off x="3285626" y="1318260"/>
              <a:ext cx="2491740" cy="1478280"/>
              <a:chOff x="3172551" y="1287780"/>
              <a:chExt cx="2491740" cy="1478280"/>
            </a:xfrm>
          </p:grpSpPr>
          <p:sp>
            <p:nvSpPr>
              <p:cNvPr id="67" name="Rounded Rectangle 65"/>
              <p:cNvSpPr/>
              <p:nvPr/>
            </p:nvSpPr>
            <p:spPr bwMode="auto">
              <a:xfrm>
                <a:off x="3172551"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68" name="Group 67"/>
              <p:cNvGrpSpPr/>
              <p:nvPr/>
            </p:nvGrpSpPr>
            <p:grpSpPr>
              <a:xfrm>
                <a:off x="3237005" y="1355800"/>
                <a:ext cx="2349741" cy="1302839"/>
                <a:chOff x="3340968" y="1355800"/>
                <a:chExt cx="2349741" cy="1302839"/>
              </a:xfrm>
            </p:grpSpPr>
            <p:grpSp>
              <p:nvGrpSpPr>
                <p:cNvPr id="69" name="Group 68"/>
                <p:cNvGrpSpPr/>
                <p:nvPr/>
              </p:nvGrpSpPr>
              <p:grpSpPr>
                <a:xfrm>
                  <a:off x="3340968" y="1355800"/>
                  <a:ext cx="2349741" cy="1302839"/>
                  <a:chOff x="379048" y="1355800"/>
                  <a:chExt cx="2349741" cy="1302839"/>
                </a:xfrm>
              </p:grpSpPr>
              <p:sp>
                <p:nvSpPr>
                  <p:cNvPr id="74"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75"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76"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Group 79"/>
                  <p:cNvGrpSpPr/>
                  <p:nvPr/>
                </p:nvGrpSpPr>
                <p:grpSpPr>
                  <a:xfrm>
                    <a:off x="706369" y="2353946"/>
                    <a:ext cx="1657715" cy="304693"/>
                    <a:chOff x="4828977" y="4374497"/>
                    <a:chExt cx="1657715" cy="304693"/>
                  </a:xfrm>
                </p:grpSpPr>
                <p:sp>
                  <p:nvSpPr>
                    <p:cNvPr id="83" name="TextBox 82"/>
                    <p:cNvSpPr txBox="1"/>
                    <p:nvPr/>
                  </p:nvSpPr>
                  <p:spPr>
                    <a:xfrm>
                      <a:off x="5145538" y="4374497"/>
                      <a:ext cx="1341154" cy="304693"/>
                    </a:xfrm>
                    <a:prstGeom prst="rect">
                      <a:avLst/>
                    </a:prstGeom>
                    <a:noFill/>
                  </p:spPr>
                  <p:txBody>
                    <a:bodyPr wrap="square" lIns="0" tIns="0" rIns="0" bIns="0" rtlCol="0">
                      <a:spAutoFit/>
                    </a:bodyPr>
                    <a:lstStyle/>
                    <a:p>
                      <a:pPr defTabSz="914209">
                        <a:lnSpc>
                          <a:spcPct val="90000"/>
                        </a:lnSpc>
                      </a:pPr>
                      <a:r>
                        <a:rPr lang="en-US" sz="1467" spc="-51" dirty="0">
                          <a:solidFill>
                            <a:srgbClr val="FFFFFF"/>
                          </a:solidFill>
                        </a:rPr>
                        <a:t>Hyper-V to Hyper-V</a:t>
                      </a:r>
                      <a:br>
                        <a:rPr lang="en-US" sz="1467" b="1" spc="-51" dirty="0">
                          <a:solidFill>
                            <a:srgbClr val="FFFFFF"/>
                          </a:solidFill>
                        </a:rPr>
                      </a:br>
                      <a:r>
                        <a:rPr lang="en-US" sz="1467" spc="-51" dirty="0">
                          <a:solidFill>
                            <a:srgbClr val="FFFFFF"/>
                          </a:solidFill>
                        </a:rPr>
                        <a:t>(on-premises)</a:t>
                      </a:r>
                      <a:endParaRPr lang="en-US" sz="1467" spc="-51" baseline="-25000" dirty="0">
                        <a:solidFill>
                          <a:srgbClr val="FFFFFF"/>
                        </a:solidFill>
                      </a:endParaRPr>
                    </a:p>
                  </p:txBody>
                </p:sp>
                <p:sp>
                  <p:nvSpPr>
                    <p:cNvPr id="84" name="Oval 83"/>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2</a:t>
                      </a:r>
                      <a:endParaRPr lang="en-US" sz="2400" b="1" dirty="0">
                        <a:solidFill>
                          <a:srgbClr val="FFFFFF"/>
                        </a:solidFill>
                        <a:ea typeface="Segoe UI" pitchFamily="34" charset="0"/>
                        <a:cs typeface="Segoe UI" pitchFamily="34" charset="0"/>
                      </a:endParaRPr>
                    </a:p>
                  </p:txBody>
                </p:sp>
              </p:grpSp>
              <p:sp>
                <p:nvSpPr>
                  <p:cNvPr id="81" name="TextBox 80"/>
                  <p:cNvSpPr txBox="1"/>
                  <p:nvPr/>
                </p:nvSpPr>
                <p:spPr>
                  <a:xfrm>
                    <a:off x="389809" y="2120543"/>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82" name="TextBox 81"/>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grpSp>
            <p:pic>
              <p:nvPicPr>
                <p:cNvPr id="70" name="Hyper-V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11517" y="1463052"/>
                  <a:ext cx="266746" cy="193997"/>
                </a:xfrm>
                <a:prstGeom prst="rect">
                  <a:avLst/>
                </a:prstGeom>
                <a:solidFill>
                  <a:schemeClr val="tx1"/>
                </a:solidFill>
                <a:ln>
                  <a:noFill/>
                </a:ln>
              </p:spPr>
            </p:pic>
            <p:pic>
              <p:nvPicPr>
                <p:cNvPr id="71" name="Hyper-V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67385" y="1471322"/>
                  <a:ext cx="266746" cy="193997"/>
                </a:xfrm>
                <a:prstGeom prst="rect">
                  <a:avLst/>
                </a:prstGeom>
                <a:solidFill>
                  <a:schemeClr val="tx1"/>
                </a:solidFill>
                <a:ln>
                  <a:noFill/>
                </a:ln>
              </p:spPr>
            </p:pic>
            <p:sp>
              <p:nvSpPr>
                <p:cNvPr id="72" name="Left-Right Arrow 70"/>
                <p:cNvSpPr/>
                <p:nvPr/>
              </p:nvSpPr>
              <p:spPr bwMode="auto">
                <a:xfrm>
                  <a:off x="4191612" y="1521923"/>
                  <a:ext cx="661222" cy="146304"/>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sp>
              <p:nvSpPr>
                <p:cNvPr id="73" name="TextBox 72"/>
                <p:cNvSpPr txBox="1"/>
                <p:nvPr/>
              </p:nvSpPr>
              <p:spPr>
                <a:xfrm>
                  <a:off x="4100978" y="1404816"/>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sp>
          <p:nvSpPr>
            <p:cNvPr id="65" name="TextBox 64"/>
            <p:cNvSpPr txBox="1"/>
            <p:nvPr/>
          </p:nvSpPr>
          <p:spPr>
            <a:xfrm>
              <a:off x="4027130" y="1766003"/>
              <a:ext cx="268512"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SAN</a:t>
              </a:r>
              <a:endParaRPr lang="en-US" sz="1200" b="1" spc="-51" baseline="-25000" dirty="0">
                <a:solidFill>
                  <a:srgbClr val="FFFFFF"/>
                </a:solidFill>
              </a:endParaRPr>
            </a:p>
          </p:txBody>
        </p:sp>
        <p:sp>
          <p:nvSpPr>
            <p:cNvPr id="66" name="TextBox 65"/>
            <p:cNvSpPr txBox="1"/>
            <p:nvPr/>
          </p:nvSpPr>
          <p:spPr>
            <a:xfrm>
              <a:off x="4726959" y="1767295"/>
              <a:ext cx="268512"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SAN</a:t>
              </a:r>
              <a:endParaRPr lang="en-US" sz="1200" b="1" spc="-51" baseline="-25000" dirty="0">
                <a:solidFill>
                  <a:srgbClr val="FFFFFF"/>
                </a:solidFill>
              </a:endParaRPr>
            </a:p>
          </p:txBody>
        </p:sp>
      </p:grpSp>
      <p:pic>
        <p:nvPicPr>
          <p:cNvPr id="85" name="Picture 8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344284" y="2269365"/>
            <a:ext cx="551826" cy="596004"/>
          </a:xfrm>
          <a:prstGeom prst="rect">
            <a:avLst/>
          </a:prstGeom>
        </p:spPr>
      </p:pic>
      <p:pic>
        <p:nvPicPr>
          <p:cNvPr id="86" name="Picture 85"/>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561474" y="4350601"/>
            <a:ext cx="551826" cy="596004"/>
          </a:xfrm>
          <a:prstGeom prst="rect">
            <a:avLst/>
          </a:prstGeom>
        </p:spPr>
      </p:pic>
    </p:spTree>
    <p:extLst>
      <p:ext uri="{BB962C8B-B14F-4D97-AF65-F5344CB8AC3E}">
        <p14:creationId xmlns:p14="http://schemas.microsoft.com/office/powerpoint/2010/main" val="26184417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8928" y="291102"/>
            <a:ext cx="11541863" cy="899665"/>
          </a:xfrm>
        </p:spPr>
        <p:txBody>
          <a:bodyPr/>
          <a:lstStyle/>
          <a:p>
            <a:r>
              <a:rPr lang="en-US" sz="5290" dirty="0">
                <a:solidFill>
                  <a:schemeClr val="tx1"/>
                </a:solidFill>
              </a:rPr>
              <a:t>Azure Site Recovery</a:t>
            </a:r>
            <a:br>
              <a:rPr lang="en-US" sz="8000" dirty="0">
                <a:solidFill>
                  <a:schemeClr val="tx1"/>
                </a:solidFill>
              </a:rPr>
            </a:br>
            <a:r>
              <a:rPr lang="en-US" sz="3200" dirty="0">
                <a:solidFill>
                  <a:schemeClr val="tx1"/>
                </a:solidFill>
              </a:rPr>
              <a:t>One solution for multiple infrastructures</a:t>
            </a:r>
            <a:endParaRPr lang="en-US" sz="3200" dirty="0"/>
          </a:p>
        </p:txBody>
      </p:sp>
      <p:grpSp>
        <p:nvGrpSpPr>
          <p:cNvPr id="5" name="Group 4"/>
          <p:cNvGrpSpPr/>
          <p:nvPr/>
        </p:nvGrpSpPr>
        <p:grpSpPr>
          <a:xfrm>
            <a:off x="923891" y="1966201"/>
            <a:ext cx="3321849" cy="1970760"/>
            <a:chOff x="312420" y="1287780"/>
            <a:chExt cx="2491740" cy="1478280"/>
          </a:xfrm>
        </p:grpSpPr>
        <p:sp>
          <p:nvSpPr>
            <p:cNvPr id="6" name="Rounded Rectangle 4"/>
            <p:cNvSpPr/>
            <p:nvPr/>
          </p:nvSpPr>
          <p:spPr bwMode="auto">
            <a:xfrm>
              <a:off x="312420"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7" name="Group 6"/>
            <p:cNvGrpSpPr/>
            <p:nvPr/>
          </p:nvGrpSpPr>
          <p:grpSpPr>
            <a:xfrm>
              <a:off x="379048" y="1355800"/>
              <a:ext cx="2349741" cy="1302840"/>
              <a:chOff x="379048" y="1355800"/>
              <a:chExt cx="2349741" cy="1302840"/>
            </a:xfrm>
          </p:grpSpPr>
          <p:sp>
            <p:nvSpPr>
              <p:cNvPr id="8"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9"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10"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eft-Right Arrow 12"/>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15" name="Group 14"/>
              <p:cNvGrpSpPr/>
              <p:nvPr/>
            </p:nvGrpSpPr>
            <p:grpSpPr>
              <a:xfrm>
                <a:off x="706369" y="2353947"/>
                <a:ext cx="1657716" cy="304693"/>
                <a:chOff x="4828977" y="4374498"/>
                <a:chExt cx="1657716" cy="304693"/>
              </a:xfrm>
            </p:grpSpPr>
            <p:sp>
              <p:nvSpPr>
                <p:cNvPr id="19" name="TextBox 18"/>
                <p:cNvSpPr txBox="1"/>
                <p:nvPr/>
              </p:nvSpPr>
              <p:spPr>
                <a:xfrm>
                  <a:off x="5145538" y="4374498"/>
                  <a:ext cx="1341155" cy="304693"/>
                </a:xfrm>
                <a:prstGeom prst="rect">
                  <a:avLst/>
                </a:prstGeom>
                <a:solidFill>
                  <a:schemeClr val="accent2"/>
                </a:solidFill>
              </p:spPr>
              <p:txBody>
                <a:bodyPr wrap="square" lIns="0" tIns="0" rIns="0" bIns="0" rtlCol="0">
                  <a:spAutoFit/>
                </a:bodyPr>
                <a:lstStyle/>
                <a:p>
                  <a:pPr defTabSz="914209">
                    <a:lnSpc>
                      <a:spcPct val="90000"/>
                    </a:lnSpc>
                  </a:pPr>
                  <a:r>
                    <a:rPr lang="en-US" sz="1467" spc="-51" dirty="0">
                      <a:solidFill>
                        <a:srgbClr val="FFFFFF"/>
                      </a:solidFill>
                    </a:rPr>
                    <a:t>Hyper-V to Hyper-V</a:t>
                  </a:r>
                  <a:br>
                    <a:rPr lang="en-US" sz="1467" spc="-51" dirty="0">
                      <a:solidFill>
                        <a:srgbClr val="FFFFFF"/>
                      </a:solidFill>
                    </a:rPr>
                  </a:br>
                  <a:r>
                    <a:rPr lang="en-US" sz="1467" spc="-51" dirty="0">
                      <a:solidFill>
                        <a:srgbClr val="FFFFFF"/>
                      </a:solidFill>
                    </a:rPr>
                    <a:t>(on-premises)</a:t>
                  </a:r>
                  <a:endParaRPr lang="en-US" sz="1467" spc="-51" baseline="-25000" dirty="0">
                    <a:solidFill>
                      <a:srgbClr val="FFFFFF"/>
                    </a:solidFill>
                  </a:endParaRPr>
                </a:p>
              </p:txBody>
            </p:sp>
            <p:sp>
              <p:nvSpPr>
                <p:cNvPr id="20" name="Oval 19"/>
                <p:cNvSpPr/>
                <p:nvPr/>
              </p:nvSpPr>
              <p:spPr bwMode="auto">
                <a:xfrm>
                  <a:off x="4828977" y="4385463"/>
                  <a:ext cx="262466" cy="26246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1</a:t>
                  </a:r>
                  <a:endParaRPr lang="en-US" sz="2400" b="1" dirty="0">
                    <a:solidFill>
                      <a:srgbClr val="FFFFFF"/>
                    </a:solidFill>
                    <a:ea typeface="Segoe UI" pitchFamily="34" charset="0"/>
                    <a:cs typeface="Segoe UI" pitchFamily="34" charset="0"/>
                  </a:endParaRPr>
                </a:p>
              </p:txBody>
            </p:sp>
          </p:grpSp>
          <p:sp>
            <p:nvSpPr>
              <p:cNvPr id="16" name="TextBox 15"/>
              <p:cNvSpPr txBox="1"/>
              <p:nvPr/>
            </p:nvSpPr>
            <p:spPr>
              <a:xfrm>
                <a:off x="389809" y="2120543"/>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17" name="TextBox 16"/>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18" name="TextBox 17"/>
              <p:cNvSpPr txBox="1"/>
              <p:nvPr/>
            </p:nvSpPr>
            <p:spPr>
              <a:xfrm>
                <a:off x="11357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21" name="Group 20"/>
          <p:cNvGrpSpPr/>
          <p:nvPr/>
        </p:nvGrpSpPr>
        <p:grpSpPr>
          <a:xfrm>
            <a:off x="7838265" y="1962241"/>
            <a:ext cx="3321849" cy="1975465"/>
            <a:chOff x="6200229" y="1287780"/>
            <a:chExt cx="2491740" cy="1478280"/>
          </a:xfrm>
        </p:grpSpPr>
        <p:sp>
          <p:nvSpPr>
            <p:cNvPr id="22" name="Rounded Rectangle 20"/>
            <p:cNvSpPr/>
            <p:nvPr/>
          </p:nvSpPr>
          <p:spPr bwMode="auto">
            <a:xfrm>
              <a:off x="6200229" y="1287780"/>
              <a:ext cx="2491740" cy="1478280"/>
            </a:xfrm>
            <a:prstGeom prst="roundRect">
              <a:avLst>
                <a:gd name="adj" fmla="val 7098"/>
              </a:avLst>
            </a:prstGeom>
            <a:noFill/>
            <a:ln w="63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23" name="Group 22"/>
            <p:cNvGrpSpPr/>
            <p:nvPr/>
          </p:nvGrpSpPr>
          <p:grpSpPr>
            <a:xfrm>
              <a:off x="6272007" y="1355800"/>
              <a:ext cx="2334100" cy="1368282"/>
              <a:chOff x="379048" y="1355800"/>
              <a:chExt cx="2334100" cy="1368282"/>
            </a:xfrm>
          </p:grpSpPr>
          <p:sp>
            <p:nvSpPr>
              <p:cNvPr id="24"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25"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Left-Right Arrow 25"/>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28" name="Group 27"/>
              <p:cNvGrpSpPr/>
              <p:nvPr/>
            </p:nvGrpSpPr>
            <p:grpSpPr>
              <a:xfrm>
                <a:off x="561589" y="2364912"/>
                <a:ext cx="2037861" cy="359170"/>
                <a:chOff x="4684197" y="4385463"/>
                <a:chExt cx="2037861" cy="359170"/>
              </a:xfrm>
            </p:grpSpPr>
            <p:sp>
              <p:nvSpPr>
                <p:cNvPr id="32" name="TextBox 31"/>
                <p:cNvSpPr txBox="1"/>
                <p:nvPr/>
              </p:nvSpPr>
              <p:spPr>
                <a:xfrm>
                  <a:off x="5011521" y="4440521"/>
                  <a:ext cx="1710537" cy="304112"/>
                </a:xfrm>
                <a:prstGeom prst="rect">
                  <a:avLst/>
                </a:prstGeom>
                <a:solidFill>
                  <a:srgbClr val="00B050"/>
                </a:solidFill>
              </p:spPr>
              <p:txBody>
                <a:bodyPr wrap="square" lIns="0" tIns="0" rIns="0" bIns="0" rtlCol="0">
                  <a:spAutoFit/>
                </a:bodyPr>
                <a:lstStyle/>
                <a:p>
                  <a:pPr defTabSz="914209">
                    <a:lnSpc>
                      <a:spcPct val="90000"/>
                    </a:lnSpc>
                  </a:pPr>
                  <a:r>
                    <a:rPr lang="en-US" sz="1467" spc="-51" dirty="0">
                      <a:solidFill>
                        <a:srgbClr val="FFFFFF"/>
                      </a:solidFill>
                    </a:rPr>
                    <a:t>Hyper-V or SCVMM to Microsoft Azure</a:t>
                  </a:r>
                  <a:endParaRPr lang="en-US" sz="1467" spc="-51" baseline="-25000" dirty="0">
                    <a:solidFill>
                      <a:srgbClr val="FFFFFF"/>
                    </a:solidFill>
                  </a:endParaRPr>
                </a:p>
              </p:txBody>
            </p:sp>
            <p:sp>
              <p:nvSpPr>
                <p:cNvPr id="33" name="Oval 32"/>
                <p:cNvSpPr/>
                <p:nvPr/>
              </p:nvSpPr>
              <p:spPr bwMode="auto">
                <a:xfrm>
                  <a:off x="4684197" y="4385463"/>
                  <a:ext cx="262466" cy="26246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3</a:t>
                  </a:r>
                  <a:endParaRPr lang="en-US" sz="2400" b="1" dirty="0">
                    <a:solidFill>
                      <a:srgbClr val="FFFFFF"/>
                    </a:solidFill>
                    <a:ea typeface="Segoe UI" pitchFamily="34" charset="0"/>
                    <a:cs typeface="Segoe UI" pitchFamily="34" charset="0"/>
                  </a:endParaRPr>
                </a:p>
              </p:txBody>
            </p:sp>
          </p:grpSp>
          <p:sp>
            <p:nvSpPr>
              <p:cNvPr id="29" name="TextBox 28"/>
              <p:cNvSpPr txBox="1"/>
              <p:nvPr/>
            </p:nvSpPr>
            <p:spPr>
              <a:xfrm>
                <a:off x="389809" y="2120543"/>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30" name="TextBox 29"/>
              <p:cNvSpPr txBox="1"/>
              <p:nvPr/>
            </p:nvSpPr>
            <p:spPr>
              <a:xfrm>
                <a:off x="2080027" y="2014771"/>
                <a:ext cx="633121" cy="304692"/>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Microsoft</a:t>
                </a:r>
                <a:br>
                  <a:rPr lang="en-US" sz="1467" spc="-51" dirty="0">
                    <a:solidFill>
                      <a:srgbClr val="FFFFFF"/>
                    </a:solidFill>
                  </a:rPr>
                </a:br>
                <a:r>
                  <a:rPr lang="en-US" sz="1467" spc="-51" dirty="0">
                    <a:solidFill>
                      <a:srgbClr val="FFFFFF"/>
                    </a:solidFill>
                  </a:rPr>
                  <a:t>Azure</a:t>
                </a:r>
                <a:endParaRPr lang="en-US" sz="1467" spc="-51" baseline="-25000" dirty="0">
                  <a:solidFill>
                    <a:srgbClr val="FFFFFF"/>
                  </a:solidFill>
                </a:endParaRPr>
              </a:p>
            </p:txBody>
          </p:sp>
          <p:sp>
            <p:nvSpPr>
              <p:cNvPr id="31" name="TextBox 30"/>
              <p:cNvSpPr txBox="1"/>
              <p:nvPr/>
            </p:nvSpPr>
            <p:spPr>
              <a:xfrm>
                <a:off x="10976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34" name="Group 33"/>
          <p:cNvGrpSpPr/>
          <p:nvPr/>
        </p:nvGrpSpPr>
        <p:grpSpPr>
          <a:xfrm>
            <a:off x="2577953" y="4055677"/>
            <a:ext cx="3321849" cy="1970760"/>
            <a:chOff x="312420" y="1287780"/>
            <a:chExt cx="2491740" cy="1478280"/>
          </a:xfrm>
        </p:grpSpPr>
        <p:sp>
          <p:nvSpPr>
            <p:cNvPr id="35" name="Rounded Rectangle 33"/>
            <p:cNvSpPr/>
            <p:nvPr/>
          </p:nvSpPr>
          <p:spPr bwMode="auto">
            <a:xfrm>
              <a:off x="312420"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36" name="Group 35"/>
            <p:cNvGrpSpPr/>
            <p:nvPr/>
          </p:nvGrpSpPr>
          <p:grpSpPr>
            <a:xfrm>
              <a:off x="374569" y="1355800"/>
              <a:ext cx="2354220" cy="1302840"/>
              <a:chOff x="374569" y="1355800"/>
              <a:chExt cx="2354220" cy="1302840"/>
            </a:xfrm>
          </p:grpSpPr>
          <p:sp>
            <p:nvSpPr>
              <p:cNvPr id="37"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38"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39"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Left-Right Arrow 41"/>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44" name="Group 43"/>
              <p:cNvGrpSpPr/>
              <p:nvPr/>
            </p:nvGrpSpPr>
            <p:grpSpPr>
              <a:xfrm>
                <a:off x="683509" y="2353947"/>
                <a:ext cx="1873685" cy="304693"/>
                <a:chOff x="4806117" y="4374498"/>
                <a:chExt cx="1873685" cy="304693"/>
              </a:xfrm>
            </p:grpSpPr>
            <p:sp>
              <p:nvSpPr>
                <p:cNvPr id="48" name="TextBox 47"/>
                <p:cNvSpPr txBox="1"/>
                <p:nvPr/>
              </p:nvSpPr>
              <p:spPr>
                <a:xfrm>
                  <a:off x="5122678" y="4374498"/>
                  <a:ext cx="1557124" cy="304693"/>
                </a:xfrm>
                <a:prstGeom prst="rect">
                  <a:avLst/>
                </a:prstGeom>
                <a:solidFill>
                  <a:schemeClr val="accent2"/>
                </a:solidFill>
              </p:spPr>
              <p:txBody>
                <a:bodyPr wrap="square" lIns="0" tIns="0" rIns="0" bIns="0" rtlCol="0">
                  <a:spAutoFit/>
                </a:bodyPr>
                <a:lstStyle/>
                <a:p>
                  <a:pPr defTabSz="914209">
                    <a:lnSpc>
                      <a:spcPct val="90000"/>
                    </a:lnSpc>
                  </a:pPr>
                  <a:r>
                    <a:rPr lang="en-US" sz="1467" spc="-51" dirty="0">
                      <a:solidFill>
                        <a:srgbClr val="FFFFFF"/>
                      </a:solidFill>
                    </a:rPr>
                    <a:t>VMware or Physical to VMware (on-premises)</a:t>
                  </a:r>
                  <a:endParaRPr lang="en-US" sz="1467" spc="-51" baseline="-25000" dirty="0">
                    <a:solidFill>
                      <a:srgbClr val="FFFFFF"/>
                    </a:solidFill>
                  </a:endParaRPr>
                </a:p>
              </p:txBody>
            </p:sp>
            <p:sp>
              <p:nvSpPr>
                <p:cNvPr id="49" name="Oval 48"/>
                <p:cNvSpPr/>
                <p:nvPr/>
              </p:nvSpPr>
              <p:spPr bwMode="auto">
                <a:xfrm>
                  <a:off x="4806117" y="4385463"/>
                  <a:ext cx="262466" cy="26246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4</a:t>
                  </a:r>
                  <a:endParaRPr lang="en-US" sz="2400" b="1" dirty="0">
                    <a:solidFill>
                      <a:srgbClr val="FFFFFF"/>
                    </a:solidFill>
                    <a:ea typeface="Segoe UI" pitchFamily="34" charset="0"/>
                    <a:cs typeface="Segoe UI" pitchFamily="34" charset="0"/>
                  </a:endParaRPr>
                </a:p>
              </p:txBody>
            </p:sp>
          </p:grpSp>
          <p:sp>
            <p:nvSpPr>
              <p:cNvPr id="45" name="TextBox 44"/>
              <p:cNvSpPr txBox="1"/>
              <p:nvPr/>
            </p:nvSpPr>
            <p:spPr>
              <a:xfrm>
                <a:off x="374569" y="2120543"/>
                <a:ext cx="1113498"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VMware or Physical</a:t>
                </a:r>
                <a:endParaRPr lang="en-US" sz="1467" spc="-51" baseline="-25000" dirty="0">
                  <a:solidFill>
                    <a:srgbClr val="FFFFFF"/>
                  </a:solidFill>
                </a:endParaRPr>
              </a:p>
            </p:txBody>
          </p:sp>
          <p:sp>
            <p:nvSpPr>
              <p:cNvPr id="46" name="TextBox 45"/>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VMware</a:t>
                </a:r>
                <a:endParaRPr lang="en-US" sz="1467" spc="-51" baseline="-25000" dirty="0">
                  <a:solidFill>
                    <a:srgbClr val="FFFFFF"/>
                  </a:solidFill>
                </a:endParaRPr>
              </a:p>
            </p:txBody>
          </p:sp>
          <p:sp>
            <p:nvSpPr>
              <p:cNvPr id="47" name="TextBox 46"/>
              <p:cNvSpPr txBox="1"/>
              <p:nvPr/>
            </p:nvSpPr>
            <p:spPr>
              <a:xfrm>
                <a:off x="11357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50" name="Group 49"/>
          <p:cNvGrpSpPr/>
          <p:nvPr/>
        </p:nvGrpSpPr>
        <p:grpSpPr>
          <a:xfrm>
            <a:off x="6030163" y="4055677"/>
            <a:ext cx="3321849" cy="1970760"/>
            <a:chOff x="6200229" y="1287780"/>
            <a:chExt cx="2491740" cy="1478280"/>
          </a:xfrm>
        </p:grpSpPr>
        <p:sp>
          <p:nvSpPr>
            <p:cNvPr id="51" name="Rounded Rectangle 49"/>
            <p:cNvSpPr/>
            <p:nvPr/>
          </p:nvSpPr>
          <p:spPr bwMode="auto">
            <a:xfrm>
              <a:off x="6200229"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52" name="Group 51"/>
            <p:cNvGrpSpPr/>
            <p:nvPr/>
          </p:nvGrpSpPr>
          <p:grpSpPr>
            <a:xfrm>
              <a:off x="6256029" y="1355800"/>
              <a:ext cx="2350078" cy="1308048"/>
              <a:chOff x="363070" y="1355800"/>
              <a:chExt cx="2350078" cy="1308048"/>
            </a:xfrm>
          </p:grpSpPr>
          <p:sp>
            <p:nvSpPr>
              <p:cNvPr id="53"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54"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Left-Right Arrow 54"/>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57" name="Group 56"/>
              <p:cNvGrpSpPr/>
              <p:nvPr/>
            </p:nvGrpSpPr>
            <p:grpSpPr>
              <a:xfrm>
                <a:off x="561589" y="2359010"/>
                <a:ext cx="2037861" cy="304838"/>
                <a:chOff x="4684197" y="4379561"/>
                <a:chExt cx="2037861" cy="304838"/>
              </a:xfrm>
            </p:grpSpPr>
            <p:sp>
              <p:nvSpPr>
                <p:cNvPr id="61" name="TextBox 60"/>
                <p:cNvSpPr txBox="1"/>
                <p:nvPr/>
              </p:nvSpPr>
              <p:spPr>
                <a:xfrm>
                  <a:off x="5011521" y="4379561"/>
                  <a:ext cx="1710537" cy="304838"/>
                </a:xfrm>
                <a:prstGeom prst="rect">
                  <a:avLst/>
                </a:prstGeom>
                <a:solidFill>
                  <a:srgbClr val="00B050"/>
                </a:solidFill>
              </p:spPr>
              <p:txBody>
                <a:bodyPr wrap="square" lIns="0" tIns="0" rIns="0" bIns="0" rtlCol="0">
                  <a:spAutoFit/>
                </a:bodyPr>
                <a:lstStyle/>
                <a:p>
                  <a:pPr defTabSz="914209">
                    <a:lnSpc>
                      <a:spcPct val="90000"/>
                    </a:lnSpc>
                  </a:pPr>
                  <a:r>
                    <a:rPr lang="en-US" sz="1467" spc="-51" dirty="0">
                      <a:solidFill>
                        <a:srgbClr val="FFFFFF"/>
                      </a:solidFill>
                    </a:rPr>
                    <a:t>VMware or Physical or AWS to Microsoft Azure</a:t>
                  </a:r>
                  <a:endParaRPr lang="en-US" sz="1467" spc="-51" baseline="-25000" dirty="0">
                    <a:solidFill>
                      <a:srgbClr val="FFFFFF"/>
                    </a:solidFill>
                  </a:endParaRPr>
                </a:p>
              </p:txBody>
            </p:sp>
            <p:sp>
              <p:nvSpPr>
                <p:cNvPr id="62" name="Oval 61"/>
                <p:cNvSpPr/>
                <p:nvPr/>
              </p:nvSpPr>
              <p:spPr bwMode="auto">
                <a:xfrm>
                  <a:off x="4684197" y="4385463"/>
                  <a:ext cx="262466" cy="262466"/>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5</a:t>
                  </a:r>
                  <a:endParaRPr lang="en-US" sz="2400" b="1" dirty="0">
                    <a:solidFill>
                      <a:srgbClr val="FFFFFF"/>
                    </a:solidFill>
                    <a:ea typeface="Segoe UI" pitchFamily="34" charset="0"/>
                    <a:cs typeface="Segoe UI" pitchFamily="34" charset="0"/>
                  </a:endParaRPr>
                </a:p>
              </p:txBody>
            </p:sp>
          </p:grpSp>
          <p:sp>
            <p:nvSpPr>
              <p:cNvPr id="58" name="TextBox 57"/>
              <p:cNvSpPr txBox="1"/>
              <p:nvPr/>
            </p:nvSpPr>
            <p:spPr>
              <a:xfrm>
                <a:off x="363070" y="2120543"/>
                <a:ext cx="119895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VMware or Physical</a:t>
                </a:r>
                <a:endParaRPr lang="en-US" sz="1467" spc="-51" baseline="-25000" dirty="0">
                  <a:solidFill>
                    <a:srgbClr val="FFFFFF"/>
                  </a:solidFill>
                </a:endParaRPr>
              </a:p>
            </p:txBody>
          </p:sp>
          <p:sp>
            <p:nvSpPr>
              <p:cNvPr id="59" name="TextBox 58"/>
              <p:cNvSpPr txBox="1"/>
              <p:nvPr/>
            </p:nvSpPr>
            <p:spPr>
              <a:xfrm>
                <a:off x="2080027" y="2014771"/>
                <a:ext cx="633121" cy="304692"/>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Microsoft</a:t>
                </a:r>
                <a:br>
                  <a:rPr lang="en-US" sz="1467" spc="-51" dirty="0">
                    <a:solidFill>
                      <a:srgbClr val="FFFFFF"/>
                    </a:solidFill>
                  </a:rPr>
                </a:br>
                <a:r>
                  <a:rPr lang="en-US" sz="1467" spc="-51" dirty="0">
                    <a:solidFill>
                      <a:srgbClr val="FFFFFF"/>
                    </a:solidFill>
                  </a:rPr>
                  <a:t>Azure</a:t>
                </a:r>
                <a:endParaRPr lang="en-US" sz="1467" spc="-51" baseline="-25000" dirty="0">
                  <a:solidFill>
                    <a:srgbClr val="FFFFFF"/>
                  </a:solidFill>
                </a:endParaRPr>
              </a:p>
            </p:txBody>
          </p:sp>
          <p:sp>
            <p:nvSpPr>
              <p:cNvPr id="60" name="TextBox 59"/>
              <p:cNvSpPr txBox="1"/>
              <p:nvPr/>
            </p:nvSpPr>
            <p:spPr>
              <a:xfrm>
                <a:off x="10976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63" name="Group 62"/>
          <p:cNvGrpSpPr/>
          <p:nvPr/>
        </p:nvGrpSpPr>
        <p:grpSpPr>
          <a:xfrm>
            <a:off x="4381078" y="1962241"/>
            <a:ext cx="3321849" cy="1970760"/>
            <a:chOff x="3285626" y="1318260"/>
            <a:chExt cx="2491740" cy="1478280"/>
          </a:xfrm>
        </p:grpSpPr>
        <p:grpSp>
          <p:nvGrpSpPr>
            <p:cNvPr id="64" name="Group 63"/>
            <p:cNvGrpSpPr/>
            <p:nvPr/>
          </p:nvGrpSpPr>
          <p:grpSpPr>
            <a:xfrm>
              <a:off x="3285626" y="1318260"/>
              <a:ext cx="2491740" cy="1478280"/>
              <a:chOff x="3172551" y="1287780"/>
              <a:chExt cx="2491740" cy="1478280"/>
            </a:xfrm>
          </p:grpSpPr>
          <p:sp>
            <p:nvSpPr>
              <p:cNvPr id="67" name="Rounded Rectangle 65"/>
              <p:cNvSpPr/>
              <p:nvPr/>
            </p:nvSpPr>
            <p:spPr bwMode="auto">
              <a:xfrm>
                <a:off x="3172551"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68" name="Group 67"/>
              <p:cNvGrpSpPr/>
              <p:nvPr/>
            </p:nvGrpSpPr>
            <p:grpSpPr>
              <a:xfrm>
                <a:off x="3237005" y="1355800"/>
                <a:ext cx="2349741" cy="1302839"/>
                <a:chOff x="3340968" y="1355800"/>
                <a:chExt cx="2349741" cy="1302839"/>
              </a:xfrm>
            </p:grpSpPr>
            <p:grpSp>
              <p:nvGrpSpPr>
                <p:cNvPr id="69" name="Group 68"/>
                <p:cNvGrpSpPr/>
                <p:nvPr/>
              </p:nvGrpSpPr>
              <p:grpSpPr>
                <a:xfrm>
                  <a:off x="3340968" y="1355800"/>
                  <a:ext cx="2349741" cy="1302839"/>
                  <a:chOff x="379048" y="1355800"/>
                  <a:chExt cx="2349741" cy="1302839"/>
                </a:xfrm>
              </p:grpSpPr>
              <p:sp>
                <p:nvSpPr>
                  <p:cNvPr id="74"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75"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76"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Group 79"/>
                  <p:cNvGrpSpPr/>
                  <p:nvPr/>
                </p:nvGrpSpPr>
                <p:grpSpPr>
                  <a:xfrm>
                    <a:off x="706369" y="2353946"/>
                    <a:ext cx="1657715" cy="304693"/>
                    <a:chOff x="4828977" y="4374497"/>
                    <a:chExt cx="1657715" cy="304693"/>
                  </a:xfrm>
                </p:grpSpPr>
                <p:sp>
                  <p:nvSpPr>
                    <p:cNvPr id="83" name="TextBox 82"/>
                    <p:cNvSpPr txBox="1"/>
                    <p:nvPr/>
                  </p:nvSpPr>
                  <p:spPr>
                    <a:xfrm>
                      <a:off x="5145538" y="4374497"/>
                      <a:ext cx="1341154" cy="304693"/>
                    </a:xfrm>
                    <a:prstGeom prst="rect">
                      <a:avLst/>
                    </a:prstGeom>
                    <a:solidFill>
                      <a:schemeClr val="accent2"/>
                    </a:solidFill>
                  </p:spPr>
                  <p:txBody>
                    <a:bodyPr wrap="square" lIns="0" tIns="0" rIns="0" bIns="0" rtlCol="0">
                      <a:spAutoFit/>
                    </a:bodyPr>
                    <a:lstStyle/>
                    <a:p>
                      <a:pPr defTabSz="914209">
                        <a:lnSpc>
                          <a:spcPct val="90000"/>
                        </a:lnSpc>
                      </a:pPr>
                      <a:r>
                        <a:rPr lang="en-US" sz="1467" spc="-51" dirty="0">
                          <a:solidFill>
                            <a:srgbClr val="FFFFFF"/>
                          </a:solidFill>
                        </a:rPr>
                        <a:t>Hyper-V to Hyper-V</a:t>
                      </a:r>
                      <a:br>
                        <a:rPr lang="en-US" sz="1467" b="1" spc="-51" dirty="0">
                          <a:solidFill>
                            <a:srgbClr val="FFFFFF"/>
                          </a:solidFill>
                        </a:rPr>
                      </a:br>
                      <a:r>
                        <a:rPr lang="en-US" sz="1467" spc="-51" dirty="0">
                          <a:solidFill>
                            <a:srgbClr val="FFFFFF"/>
                          </a:solidFill>
                        </a:rPr>
                        <a:t>(on-premises)</a:t>
                      </a:r>
                      <a:endParaRPr lang="en-US" sz="1467" spc="-51" baseline="-25000" dirty="0">
                        <a:solidFill>
                          <a:srgbClr val="FFFFFF"/>
                        </a:solidFill>
                      </a:endParaRPr>
                    </a:p>
                  </p:txBody>
                </p:sp>
                <p:sp>
                  <p:nvSpPr>
                    <p:cNvPr id="84" name="Oval 83"/>
                    <p:cNvSpPr/>
                    <p:nvPr/>
                  </p:nvSpPr>
                  <p:spPr bwMode="auto">
                    <a:xfrm>
                      <a:off x="4828977" y="4385463"/>
                      <a:ext cx="262466" cy="26246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2</a:t>
                      </a:r>
                      <a:endParaRPr lang="en-US" sz="2400" b="1" dirty="0">
                        <a:solidFill>
                          <a:srgbClr val="FFFFFF"/>
                        </a:solidFill>
                        <a:ea typeface="Segoe UI" pitchFamily="34" charset="0"/>
                        <a:cs typeface="Segoe UI" pitchFamily="34" charset="0"/>
                      </a:endParaRPr>
                    </a:p>
                  </p:txBody>
                </p:sp>
              </p:grpSp>
              <p:sp>
                <p:nvSpPr>
                  <p:cNvPr id="81" name="TextBox 80"/>
                  <p:cNvSpPr txBox="1"/>
                  <p:nvPr/>
                </p:nvSpPr>
                <p:spPr>
                  <a:xfrm>
                    <a:off x="389809" y="2120543"/>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82" name="TextBox 81"/>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grpSp>
            <p:pic>
              <p:nvPicPr>
                <p:cNvPr id="70" name="Hyper-V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11517" y="1463052"/>
                  <a:ext cx="266746" cy="193997"/>
                </a:xfrm>
                <a:prstGeom prst="rect">
                  <a:avLst/>
                </a:prstGeom>
                <a:solidFill>
                  <a:schemeClr val="tx1"/>
                </a:solidFill>
                <a:ln>
                  <a:noFill/>
                </a:ln>
              </p:spPr>
            </p:pic>
            <p:pic>
              <p:nvPicPr>
                <p:cNvPr id="71" name="Hyper-V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67385" y="1471322"/>
                  <a:ext cx="266746" cy="193997"/>
                </a:xfrm>
                <a:prstGeom prst="rect">
                  <a:avLst/>
                </a:prstGeom>
                <a:solidFill>
                  <a:schemeClr val="tx1"/>
                </a:solidFill>
                <a:ln>
                  <a:noFill/>
                </a:ln>
              </p:spPr>
            </p:pic>
            <p:sp>
              <p:nvSpPr>
                <p:cNvPr id="72" name="Left-Right Arrow 70"/>
                <p:cNvSpPr/>
                <p:nvPr/>
              </p:nvSpPr>
              <p:spPr bwMode="auto">
                <a:xfrm>
                  <a:off x="4191612" y="1521923"/>
                  <a:ext cx="661222" cy="146304"/>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sp>
              <p:nvSpPr>
                <p:cNvPr id="73" name="TextBox 72"/>
                <p:cNvSpPr txBox="1"/>
                <p:nvPr/>
              </p:nvSpPr>
              <p:spPr>
                <a:xfrm>
                  <a:off x="4100978" y="1404816"/>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sp>
          <p:nvSpPr>
            <p:cNvPr id="65" name="TextBox 64"/>
            <p:cNvSpPr txBox="1"/>
            <p:nvPr/>
          </p:nvSpPr>
          <p:spPr>
            <a:xfrm>
              <a:off x="4027130" y="1766003"/>
              <a:ext cx="268512"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SAN</a:t>
              </a:r>
              <a:endParaRPr lang="en-US" sz="1200" b="1" spc="-51" baseline="-25000" dirty="0">
                <a:solidFill>
                  <a:srgbClr val="FFFFFF"/>
                </a:solidFill>
              </a:endParaRPr>
            </a:p>
          </p:txBody>
        </p:sp>
        <p:sp>
          <p:nvSpPr>
            <p:cNvPr id="66" name="TextBox 65"/>
            <p:cNvSpPr txBox="1"/>
            <p:nvPr/>
          </p:nvSpPr>
          <p:spPr>
            <a:xfrm>
              <a:off x="4726959" y="1767295"/>
              <a:ext cx="268512"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SAN</a:t>
              </a:r>
              <a:endParaRPr lang="en-US" sz="1200" b="1" spc="-51" baseline="-25000" dirty="0">
                <a:solidFill>
                  <a:srgbClr val="FFFFFF"/>
                </a:solidFill>
              </a:endParaRPr>
            </a:p>
          </p:txBody>
        </p:sp>
      </p:grpSp>
      <p:pic>
        <p:nvPicPr>
          <p:cNvPr id="85" name="Picture 8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344284" y="2269365"/>
            <a:ext cx="551826" cy="596004"/>
          </a:xfrm>
          <a:prstGeom prst="rect">
            <a:avLst/>
          </a:prstGeom>
        </p:spPr>
      </p:pic>
      <p:pic>
        <p:nvPicPr>
          <p:cNvPr id="86" name="Picture 85"/>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561474" y="4350601"/>
            <a:ext cx="551826" cy="596004"/>
          </a:xfrm>
          <a:prstGeom prst="rect">
            <a:avLst/>
          </a:prstGeom>
        </p:spPr>
      </p:pic>
      <p:sp>
        <p:nvSpPr>
          <p:cNvPr id="2" name="TextBox 1"/>
          <p:cNvSpPr txBox="1"/>
          <p:nvPr/>
        </p:nvSpPr>
        <p:spPr>
          <a:xfrm>
            <a:off x="42428" y="6303932"/>
            <a:ext cx="1003441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 In the on-premises scenarios, ASR is the Orchestrator only. No data travels to/from Azure cloud platform.</a:t>
            </a:r>
            <a:endParaRPr lang="nl-BE"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86519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3" name="Content Placeholder 2"/>
          <p:cNvSpPr>
            <a:spLocks noGrp="1"/>
          </p:cNvSpPr>
          <p:nvPr>
            <p:ph type="body" sz="quarter" idx="4294967295"/>
          </p:nvPr>
        </p:nvSpPr>
        <p:spPr>
          <a:xfrm>
            <a:off x="831954" y="1190767"/>
            <a:ext cx="10245777" cy="4862870"/>
          </a:xfrm>
        </p:spPr>
        <p:txBody>
          <a:bodyPr/>
          <a:lstStyle/>
          <a:p>
            <a:pPr marL="0" indent="0">
              <a:buNone/>
            </a:pPr>
            <a:r>
              <a:rPr lang="en-GB" dirty="0">
                <a:latin typeface="+mn-lt"/>
              </a:rPr>
              <a:t>In this session, I will cover:</a:t>
            </a:r>
          </a:p>
          <a:p>
            <a:pPr marL="0" indent="0">
              <a:buNone/>
            </a:pPr>
            <a:endParaRPr lang="en-GB" dirty="0">
              <a:latin typeface="+mn-lt"/>
            </a:endParaRPr>
          </a:p>
          <a:p>
            <a:r>
              <a:rPr lang="en-GB" sz="2800" dirty="0">
                <a:latin typeface="+mn-lt"/>
              </a:rPr>
              <a:t>Why Disaster Recovery matters to your customers</a:t>
            </a:r>
            <a:br>
              <a:rPr lang="en-GB" sz="2800" dirty="0">
                <a:latin typeface="+mn-lt"/>
              </a:rPr>
            </a:br>
            <a:endParaRPr lang="en-GB" sz="2800" dirty="0">
              <a:latin typeface="+mn-lt"/>
            </a:endParaRPr>
          </a:p>
          <a:p>
            <a:r>
              <a:rPr lang="en-GB" sz="2800" dirty="0">
                <a:solidFill>
                  <a:schemeClr val="tx1"/>
                </a:solidFill>
                <a:latin typeface="+mn-lt"/>
              </a:rPr>
              <a:t>What is Disaster Recovery, and what solutions are there?</a:t>
            </a:r>
            <a:br>
              <a:rPr lang="en-GB" sz="2800" dirty="0">
                <a:solidFill>
                  <a:schemeClr val="tx1"/>
                </a:solidFill>
                <a:latin typeface="+mn-lt"/>
              </a:rPr>
            </a:br>
            <a:endParaRPr lang="en-GB" sz="2800" dirty="0">
              <a:solidFill>
                <a:schemeClr val="tx1"/>
              </a:solidFill>
              <a:latin typeface="+mn-lt"/>
            </a:endParaRPr>
          </a:p>
          <a:p>
            <a:r>
              <a:rPr lang="en-GB" sz="2800" dirty="0">
                <a:solidFill>
                  <a:schemeClr val="tx1"/>
                </a:solidFill>
                <a:latin typeface="+mn-lt"/>
              </a:rPr>
              <a:t>Azure Site Recovery for complex workloads infrastructure – in-depth</a:t>
            </a:r>
            <a:br>
              <a:rPr lang="en-GB" sz="2800" dirty="0">
                <a:solidFill>
                  <a:schemeClr val="tx1"/>
                </a:solidFill>
                <a:latin typeface="+mn-lt"/>
              </a:rPr>
            </a:br>
            <a:endParaRPr lang="en-GB" sz="2800" dirty="0">
              <a:solidFill>
                <a:schemeClr val="tx1"/>
              </a:solidFill>
              <a:latin typeface="+mn-lt"/>
            </a:endParaRPr>
          </a:p>
          <a:p>
            <a:r>
              <a:rPr lang="en-GB" sz="2800" dirty="0">
                <a:solidFill>
                  <a:schemeClr val="tx1"/>
                </a:solidFill>
                <a:latin typeface="+mn-lt"/>
              </a:rPr>
              <a:t>Demos and Q&amp;A</a:t>
            </a:r>
            <a:endParaRPr lang="en-GB" sz="2800" dirty="0">
              <a:solidFill>
                <a:schemeClr val="tx1"/>
              </a:solidFill>
            </a:endParaRPr>
          </a:p>
        </p:txBody>
      </p:sp>
    </p:spTree>
    <p:extLst>
      <p:ext uri="{BB962C8B-B14F-4D97-AF65-F5344CB8AC3E}">
        <p14:creationId xmlns:p14="http://schemas.microsoft.com/office/powerpoint/2010/main" val="1275742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8928" y="291102"/>
            <a:ext cx="11541863" cy="899665"/>
          </a:xfrm>
        </p:spPr>
        <p:txBody>
          <a:bodyPr/>
          <a:lstStyle/>
          <a:p>
            <a:r>
              <a:rPr lang="en-US" sz="5290" dirty="0">
                <a:solidFill>
                  <a:schemeClr val="tx1"/>
                </a:solidFill>
              </a:rPr>
              <a:t>Azure Site Recovery as MIGRATION Tool</a:t>
            </a:r>
            <a:br>
              <a:rPr lang="en-US" sz="8000" dirty="0">
                <a:solidFill>
                  <a:schemeClr val="tx1"/>
                </a:solidFill>
              </a:rPr>
            </a:br>
            <a:r>
              <a:rPr lang="en-US" sz="3200" dirty="0">
                <a:solidFill>
                  <a:schemeClr val="tx1"/>
                </a:solidFill>
              </a:rPr>
              <a:t>One solution for multiple infrastructures</a:t>
            </a:r>
            <a:endParaRPr lang="en-US" sz="3200" dirty="0"/>
          </a:p>
        </p:txBody>
      </p:sp>
      <p:grpSp>
        <p:nvGrpSpPr>
          <p:cNvPr id="5" name="Group 4"/>
          <p:cNvGrpSpPr/>
          <p:nvPr/>
        </p:nvGrpSpPr>
        <p:grpSpPr>
          <a:xfrm>
            <a:off x="923891" y="1966201"/>
            <a:ext cx="3321849" cy="1970760"/>
            <a:chOff x="312420" y="1287780"/>
            <a:chExt cx="2491740" cy="1478280"/>
          </a:xfrm>
        </p:grpSpPr>
        <p:sp>
          <p:nvSpPr>
            <p:cNvPr id="6" name="Rounded Rectangle 4"/>
            <p:cNvSpPr/>
            <p:nvPr/>
          </p:nvSpPr>
          <p:spPr bwMode="auto">
            <a:xfrm>
              <a:off x="312420"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7" name="Group 6"/>
            <p:cNvGrpSpPr/>
            <p:nvPr/>
          </p:nvGrpSpPr>
          <p:grpSpPr>
            <a:xfrm>
              <a:off x="379048" y="1355800"/>
              <a:ext cx="2349741" cy="1302840"/>
              <a:chOff x="379048" y="1355800"/>
              <a:chExt cx="2349741" cy="1302840"/>
            </a:xfrm>
          </p:grpSpPr>
          <p:sp>
            <p:nvSpPr>
              <p:cNvPr id="8"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9"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10"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eft-Right Arrow 12"/>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15" name="Group 14"/>
              <p:cNvGrpSpPr/>
              <p:nvPr/>
            </p:nvGrpSpPr>
            <p:grpSpPr>
              <a:xfrm>
                <a:off x="706369" y="2353947"/>
                <a:ext cx="1657716" cy="304693"/>
                <a:chOff x="4828977" y="4374498"/>
                <a:chExt cx="1657716" cy="304693"/>
              </a:xfrm>
            </p:grpSpPr>
            <p:sp>
              <p:nvSpPr>
                <p:cNvPr id="19" name="TextBox 18"/>
                <p:cNvSpPr txBox="1"/>
                <p:nvPr/>
              </p:nvSpPr>
              <p:spPr>
                <a:xfrm>
                  <a:off x="5145538" y="4374498"/>
                  <a:ext cx="1341155" cy="304693"/>
                </a:xfrm>
                <a:prstGeom prst="rect">
                  <a:avLst/>
                </a:prstGeom>
                <a:solidFill>
                  <a:schemeClr val="accent2"/>
                </a:solidFill>
              </p:spPr>
              <p:txBody>
                <a:bodyPr wrap="square" lIns="0" tIns="0" rIns="0" bIns="0" rtlCol="0">
                  <a:spAutoFit/>
                </a:bodyPr>
                <a:lstStyle/>
                <a:p>
                  <a:pPr defTabSz="914209">
                    <a:lnSpc>
                      <a:spcPct val="90000"/>
                    </a:lnSpc>
                  </a:pPr>
                  <a:r>
                    <a:rPr lang="en-US" sz="1467" spc="-51" dirty="0">
                      <a:solidFill>
                        <a:srgbClr val="FFFFFF"/>
                      </a:solidFill>
                    </a:rPr>
                    <a:t>Hyper-V to Hyper-V</a:t>
                  </a:r>
                  <a:br>
                    <a:rPr lang="en-US" sz="1467" spc="-51" dirty="0">
                      <a:solidFill>
                        <a:srgbClr val="FFFFFF"/>
                      </a:solidFill>
                    </a:rPr>
                  </a:br>
                  <a:r>
                    <a:rPr lang="en-US" sz="1467" spc="-51" dirty="0">
                      <a:solidFill>
                        <a:srgbClr val="FFFFFF"/>
                      </a:solidFill>
                    </a:rPr>
                    <a:t>(on-premises)</a:t>
                  </a:r>
                  <a:endParaRPr lang="en-US" sz="1467" spc="-51" baseline="-25000" dirty="0">
                    <a:solidFill>
                      <a:srgbClr val="FFFFFF"/>
                    </a:solidFill>
                  </a:endParaRPr>
                </a:p>
              </p:txBody>
            </p:sp>
            <p:sp>
              <p:nvSpPr>
                <p:cNvPr id="20" name="Oval 19"/>
                <p:cNvSpPr/>
                <p:nvPr/>
              </p:nvSpPr>
              <p:spPr bwMode="auto">
                <a:xfrm>
                  <a:off x="4828977" y="4385463"/>
                  <a:ext cx="262466" cy="26246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1</a:t>
                  </a:r>
                  <a:endParaRPr lang="en-US" sz="2400" b="1" dirty="0">
                    <a:solidFill>
                      <a:srgbClr val="FFFFFF"/>
                    </a:solidFill>
                    <a:ea typeface="Segoe UI" pitchFamily="34" charset="0"/>
                    <a:cs typeface="Segoe UI" pitchFamily="34" charset="0"/>
                  </a:endParaRPr>
                </a:p>
              </p:txBody>
            </p:sp>
          </p:grpSp>
          <p:sp>
            <p:nvSpPr>
              <p:cNvPr id="16" name="TextBox 15"/>
              <p:cNvSpPr txBox="1"/>
              <p:nvPr/>
            </p:nvSpPr>
            <p:spPr>
              <a:xfrm>
                <a:off x="389809" y="2120543"/>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17" name="TextBox 16"/>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18" name="TextBox 17"/>
              <p:cNvSpPr txBox="1"/>
              <p:nvPr/>
            </p:nvSpPr>
            <p:spPr>
              <a:xfrm>
                <a:off x="11357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21" name="Group 20"/>
          <p:cNvGrpSpPr/>
          <p:nvPr/>
        </p:nvGrpSpPr>
        <p:grpSpPr>
          <a:xfrm>
            <a:off x="7914006" y="1953776"/>
            <a:ext cx="3321849" cy="1975465"/>
            <a:chOff x="6200229" y="1287780"/>
            <a:chExt cx="2491740" cy="1478280"/>
          </a:xfrm>
          <a:solidFill>
            <a:srgbClr val="92D050"/>
          </a:solidFill>
        </p:grpSpPr>
        <p:sp>
          <p:nvSpPr>
            <p:cNvPr id="22" name="Rounded Rectangle 20"/>
            <p:cNvSpPr/>
            <p:nvPr/>
          </p:nvSpPr>
          <p:spPr bwMode="auto">
            <a:xfrm>
              <a:off x="6200229" y="1287780"/>
              <a:ext cx="2491740" cy="1478280"/>
            </a:xfrm>
            <a:prstGeom prst="roundRect">
              <a:avLst>
                <a:gd name="adj" fmla="val 7098"/>
              </a:avLst>
            </a:prstGeom>
            <a:grpFill/>
            <a:ln w="63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23" name="Group 22"/>
            <p:cNvGrpSpPr/>
            <p:nvPr/>
          </p:nvGrpSpPr>
          <p:grpSpPr>
            <a:xfrm>
              <a:off x="6272007" y="1355800"/>
              <a:ext cx="2334100" cy="1368282"/>
              <a:chOff x="379048" y="1355800"/>
              <a:chExt cx="2334100" cy="1368282"/>
            </a:xfrm>
            <a:grpFill/>
          </p:grpSpPr>
          <p:sp>
            <p:nvSpPr>
              <p:cNvPr id="24"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25"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6"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8" name="Group 27"/>
              <p:cNvGrpSpPr/>
              <p:nvPr/>
            </p:nvGrpSpPr>
            <p:grpSpPr>
              <a:xfrm>
                <a:off x="561589" y="2364912"/>
                <a:ext cx="2037861" cy="359170"/>
                <a:chOff x="4684197" y="4385463"/>
                <a:chExt cx="2037861" cy="359170"/>
              </a:xfrm>
              <a:grpFill/>
            </p:grpSpPr>
            <p:sp>
              <p:nvSpPr>
                <p:cNvPr id="32" name="TextBox 31"/>
                <p:cNvSpPr txBox="1"/>
                <p:nvPr/>
              </p:nvSpPr>
              <p:spPr>
                <a:xfrm>
                  <a:off x="5011521" y="4440521"/>
                  <a:ext cx="1710537" cy="304112"/>
                </a:xfrm>
                <a:prstGeom prst="rect">
                  <a:avLst/>
                </a:prstGeom>
                <a:grpFill/>
              </p:spPr>
              <p:txBody>
                <a:bodyPr wrap="square" lIns="0" tIns="0" rIns="0" bIns="0" rtlCol="0">
                  <a:spAutoFit/>
                </a:bodyPr>
                <a:lstStyle/>
                <a:p>
                  <a:pPr defTabSz="914209">
                    <a:lnSpc>
                      <a:spcPct val="90000"/>
                    </a:lnSpc>
                  </a:pPr>
                  <a:r>
                    <a:rPr lang="en-US" sz="1467" spc="-51" dirty="0">
                      <a:solidFill>
                        <a:srgbClr val="FFFFFF"/>
                      </a:solidFill>
                    </a:rPr>
                    <a:t>Hyper-V or SCVMM to Microsoft Azure</a:t>
                  </a:r>
                  <a:endParaRPr lang="en-US" sz="1467" spc="-51" baseline="-25000" dirty="0">
                    <a:solidFill>
                      <a:srgbClr val="FFFFFF"/>
                    </a:solidFill>
                  </a:endParaRPr>
                </a:p>
              </p:txBody>
            </p:sp>
            <p:sp>
              <p:nvSpPr>
                <p:cNvPr id="33" name="Oval 32"/>
                <p:cNvSpPr/>
                <p:nvPr/>
              </p:nvSpPr>
              <p:spPr bwMode="auto">
                <a:xfrm>
                  <a:off x="4684197" y="4385463"/>
                  <a:ext cx="262466" cy="2624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3</a:t>
                  </a:r>
                  <a:endParaRPr lang="en-US" sz="2400" b="1" dirty="0">
                    <a:solidFill>
                      <a:srgbClr val="FFFFFF"/>
                    </a:solidFill>
                    <a:ea typeface="Segoe UI" pitchFamily="34" charset="0"/>
                    <a:cs typeface="Segoe UI" pitchFamily="34" charset="0"/>
                  </a:endParaRPr>
                </a:p>
              </p:txBody>
            </p:sp>
          </p:grpSp>
          <p:sp>
            <p:nvSpPr>
              <p:cNvPr id="29" name="TextBox 28"/>
              <p:cNvSpPr txBox="1"/>
              <p:nvPr/>
            </p:nvSpPr>
            <p:spPr>
              <a:xfrm>
                <a:off x="389809" y="2120543"/>
                <a:ext cx="633121" cy="152347"/>
              </a:xfrm>
              <a:prstGeom prst="rect">
                <a:avLst/>
              </a:prstGeom>
              <a:grp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30" name="TextBox 29"/>
              <p:cNvSpPr txBox="1"/>
              <p:nvPr/>
            </p:nvSpPr>
            <p:spPr>
              <a:xfrm>
                <a:off x="2080027" y="2014771"/>
                <a:ext cx="633121" cy="304692"/>
              </a:xfrm>
              <a:prstGeom prst="rect">
                <a:avLst/>
              </a:prstGeom>
              <a:grpFill/>
            </p:spPr>
            <p:txBody>
              <a:bodyPr wrap="square" lIns="0" tIns="0" rIns="0" bIns="0" rtlCol="0">
                <a:spAutoFit/>
              </a:bodyPr>
              <a:lstStyle/>
              <a:p>
                <a:pPr algn="ctr" defTabSz="914209">
                  <a:lnSpc>
                    <a:spcPct val="90000"/>
                  </a:lnSpc>
                </a:pPr>
                <a:r>
                  <a:rPr lang="en-US" sz="1467" spc="-51" dirty="0">
                    <a:solidFill>
                      <a:srgbClr val="FFFFFF"/>
                    </a:solidFill>
                  </a:rPr>
                  <a:t>Microsoft</a:t>
                </a:r>
                <a:br>
                  <a:rPr lang="en-US" sz="1467" spc="-51" dirty="0">
                    <a:solidFill>
                      <a:srgbClr val="FFFFFF"/>
                    </a:solidFill>
                  </a:rPr>
                </a:br>
                <a:r>
                  <a:rPr lang="en-US" sz="1467" spc="-51" dirty="0">
                    <a:solidFill>
                      <a:srgbClr val="FFFFFF"/>
                    </a:solidFill>
                  </a:rPr>
                  <a:t>Azure</a:t>
                </a:r>
                <a:endParaRPr lang="en-US" sz="1467" spc="-51" baseline="-25000" dirty="0">
                  <a:solidFill>
                    <a:srgbClr val="FFFFFF"/>
                  </a:solidFill>
                </a:endParaRPr>
              </a:p>
            </p:txBody>
          </p:sp>
          <p:sp>
            <p:nvSpPr>
              <p:cNvPr id="31" name="TextBox 30"/>
              <p:cNvSpPr txBox="1"/>
              <p:nvPr/>
            </p:nvSpPr>
            <p:spPr>
              <a:xfrm>
                <a:off x="1097647" y="1642449"/>
                <a:ext cx="834790" cy="248741"/>
              </a:xfrm>
              <a:prstGeom prst="rect">
                <a:avLst/>
              </a:prstGeom>
              <a:grpFill/>
            </p:spPr>
            <p:txBody>
              <a:bodyPr wrap="square" lIns="0" tIns="0" rIns="0" bIns="0" rtlCol="0">
                <a:spAutoFit/>
              </a:bodyPr>
              <a:lstStyle/>
              <a:p>
                <a:pPr algn="ctr" defTabSz="914209">
                  <a:lnSpc>
                    <a:spcPct val="90000"/>
                  </a:lnSpc>
                </a:pPr>
                <a:r>
                  <a:rPr lang="en-US" sz="1200" b="1" spc="-51" dirty="0">
                    <a:solidFill>
                      <a:srgbClr val="FFFFFF"/>
                    </a:solidFill>
                  </a:rPr>
                  <a:t>One Time Replication</a:t>
                </a:r>
                <a:endParaRPr lang="en-US" sz="1200" b="1" spc="-51" baseline="-25000" dirty="0">
                  <a:solidFill>
                    <a:srgbClr val="FFFFFF"/>
                  </a:solidFill>
                </a:endParaRPr>
              </a:p>
            </p:txBody>
          </p:sp>
        </p:grpSp>
      </p:grpSp>
      <p:grpSp>
        <p:nvGrpSpPr>
          <p:cNvPr id="34" name="Group 33"/>
          <p:cNvGrpSpPr/>
          <p:nvPr/>
        </p:nvGrpSpPr>
        <p:grpSpPr>
          <a:xfrm>
            <a:off x="2577953" y="4055677"/>
            <a:ext cx="3321849" cy="1970760"/>
            <a:chOff x="312420" y="1287780"/>
            <a:chExt cx="2491740" cy="1478280"/>
          </a:xfrm>
        </p:grpSpPr>
        <p:sp>
          <p:nvSpPr>
            <p:cNvPr id="35" name="Rounded Rectangle 33"/>
            <p:cNvSpPr/>
            <p:nvPr/>
          </p:nvSpPr>
          <p:spPr bwMode="auto">
            <a:xfrm>
              <a:off x="312420"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36" name="Group 35"/>
            <p:cNvGrpSpPr/>
            <p:nvPr/>
          </p:nvGrpSpPr>
          <p:grpSpPr>
            <a:xfrm>
              <a:off x="374569" y="1355800"/>
              <a:ext cx="2354220" cy="1302840"/>
              <a:chOff x="374569" y="1355800"/>
              <a:chExt cx="2354220" cy="1302840"/>
            </a:xfrm>
          </p:grpSpPr>
          <p:sp>
            <p:nvSpPr>
              <p:cNvPr id="37"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38"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39"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Left-Right Arrow 41"/>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44" name="Group 43"/>
              <p:cNvGrpSpPr/>
              <p:nvPr/>
            </p:nvGrpSpPr>
            <p:grpSpPr>
              <a:xfrm>
                <a:off x="683509" y="2353947"/>
                <a:ext cx="1873685" cy="304693"/>
                <a:chOff x="4806117" y="4374498"/>
                <a:chExt cx="1873685" cy="304693"/>
              </a:xfrm>
            </p:grpSpPr>
            <p:sp>
              <p:nvSpPr>
                <p:cNvPr id="48" name="TextBox 47"/>
                <p:cNvSpPr txBox="1"/>
                <p:nvPr/>
              </p:nvSpPr>
              <p:spPr>
                <a:xfrm>
                  <a:off x="5122678" y="4374498"/>
                  <a:ext cx="1557124" cy="304693"/>
                </a:xfrm>
                <a:prstGeom prst="rect">
                  <a:avLst/>
                </a:prstGeom>
                <a:solidFill>
                  <a:schemeClr val="accent2"/>
                </a:solidFill>
              </p:spPr>
              <p:txBody>
                <a:bodyPr wrap="square" lIns="0" tIns="0" rIns="0" bIns="0" rtlCol="0">
                  <a:spAutoFit/>
                </a:bodyPr>
                <a:lstStyle/>
                <a:p>
                  <a:pPr defTabSz="914209">
                    <a:lnSpc>
                      <a:spcPct val="90000"/>
                    </a:lnSpc>
                  </a:pPr>
                  <a:r>
                    <a:rPr lang="en-US" sz="1467" spc="-51" dirty="0">
                      <a:solidFill>
                        <a:srgbClr val="FFFFFF"/>
                      </a:solidFill>
                    </a:rPr>
                    <a:t>VMware or Physical to VMware (on-premises)</a:t>
                  </a:r>
                  <a:endParaRPr lang="en-US" sz="1467" spc="-51" baseline="-25000" dirty="0">
                    <a:solidFill>
                      <a:srgbClr val="FFFFFF"/>
                    </a:solidFill>
                  </a:endParaRPr>
                </a:p>
              </p:txBody>
            </p:sp>
            <p:sp>
              <p:nvSpPr>
                <p:cNvPr id="49" name="Oval 48"/>
                <p:cNvSpPr/>
                <p:nvPr/>
              </p:nvSpPr>
              <p:spPr bwMode="auto">
                <a:xfrm>
                  <a:off x="4806117" y="4385463"/>
                  <a:ext cx="262466" cy="26246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4</a:t>
                  </a:r>
                  <a:endParaRPr lang="en-US" sz="2400" b="1" dirty="0">
                    <a:solidFill>
                      <a:srgbClr val="FFFFFF"/>
                    </a:solidFill>
                    <a:ea typeface="Segoe UI" pitchFamily="34" charset="0"/>
                    <a:cs typeface="Segoe UI" pitchFamily="34" charset="0"/>
                  </a:endParaRPr>
                </a:p>
              </p:txBody>
            </p:sp>
          </p:grpSp>
          <p:sp>
            <p:nvSpPr>
              <p:cNvPr id="45" name="TextBox 44"/>
              <p:cNvSpPr txBox="1"/>
              <p:nvPr/>
            </p:nvSpPr>
            <p:spPr>
              <a:xfrm>
                <a:off x="374569" y="2120543"/>
                <a:ext cx="1113498"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VMware or Physical</a:t>
                </a:r>
                <a:endParaRPr lang="en-US" sz="1467" spc="-51" baseline="-25000" dirty="0">
                  <a:solidFill>
                    <a:srgbClr val="FFFFFF"/>
                  </a:solidFill>
                </a:endParaRPr>
              </a:p>
            </p:txBody>
          </p:sp>
          <p:sp>
            <p:nvSpPr>
              <p:cNvPr id="46" name="TextBox 45"/>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VMware</a:t>
                </a:r>
                <a:endParaRPr lang="en-US" sz="1467" spc="-51" baseline="-25000" dirty="0">
                  <a:solidFill>
                    <a:srgbClr val="FFFFFF"/>
                  </a:solidFill>
                </a:endParaRPr>
              </a:p>
            </p:txBody>
          </p:sp>
          <p:sp>
            <p:nvSpPr>
              <p:cNvPr id="47" name="TextBox 46"/>
              <p:cNvSpPr txBox="1"/>
              <p:nvPr/>
            </p:nvSpPr>
            <p:spPr>
              <a:xfrm>
                <a:off x="11357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50" name="Group 49"/>
          <p:cNvGrpSpPr/>
          <p:nvPr/>
        </p:nvGrpSpPr>
        <p:grpSpPr>
          <a:xfrm>
            <a:off x="6030163" y="4055677"/>
            <a:ext cx="3321849" cy="1970760"/>
            <a:chOff x="6200229" y="1287780"/>
            <a:chExt cx="2491740" cy="1478280"/>
          </a:xfrm>
          <a:solidFill>
            <a:srgbClr val="92D050"/>
          </a:solidFill>
        </p:grpSpPr>
        <p:sp>
          <p:nvSpPr>
            <p:cNvPr id="51" name="Rounded Rectangle 49"/>
            <p:cNvSpPr/>
            <p:nvPr/>
          </p:nvSpPr>
          <p:spPr bwMode="auto">
            <a:xfrm>
              <a:off x="6200229" y="1287780"/>
              <a:ext cx="2491740" cy="1478280"/>
            </a:xfrm>
            <a:prstGeom prst="roundRect">
              <a:avLst>
                <a:gd name="adj" fmla="val 7098"/>
              </a:avLst>
            </a:prstGeom>
            <a:grp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52" name="Group 51"/>
            <p:cNvGrpSpPr/>
            <p:nvPr/>
          </p:nvGrpSpPr>
          <p:grpSpPr>
            <a:xfrm>
              <a:off x="6256029" y="1355800"/>
              <a:ext cx="2350078" cy="1308048"/>
              <a:chOff x="363070" y="1355800"/>
              <a:chExt cx="2350078" cy="1308048"/>
            </a:xfrm>
            <a:grpFill/>
          </p:grpSpPr>
          <p:sp>
            <p:nvSpPr>
              <p:cNvPr id="53"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54"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5"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57" name="Group 56"/>
              <p:cNvGrpSpPr/>
              <p:nvPr/>
            </p:nvGrpSpPr>
            <p:grpSpPr>
              <a:xfrm>
                <a:off x="561589" y="2359010"/>
                <a:ext cx="2037861" cy="304838"/>
                <a:chOff x="4684197" y="4379561"/>
                <a:chExt cx="2037861" cy="304838"/>
              </a:xfrm>
              <a:grpFill/>
            </p:grpSpPr>
            <p:sp>
              <p:nvSpPr>
                <p:cNvPr id="61" name="TextBox 60"/>
                <p:cNvSpPr txBox="1"/>
                <p:nvPr/>
              </p:nvSpPr>
              <p:spPr>
                <a:xfrm>
                  <a:off x="5011521" y="4379561"/>
                  <a:ext cx="1710537" cy="304838"/>
                </a:xfrm>
                <a:prstGeom prst="rect">
                  <a:avLst/>
                </a:prstGeom>
                <a:grpFill/>
              </p:spPr>
              <p:txBody>
                <a:bodyPr wrap="square" lIns="0" tIns="0" rIns="0" bIns="0" rtlCol="0">
                  <a:spAutoFit/>
                </a:bodyPr>
                <a:lstStyle/>
                <a:p>
                  <a:pPr defTabSz="914209">
                    <a:lnSpc>
                      <a:spcPct val="90000"/>
                    </a:lnSpc>
                  </a:pPr>
                  <a:r>
                    <a:rPr lang="en-US" sz="1467" spc="-51" dirty="0">
                      <a:solidFill>
                        <a:srgbClr val="FFFFFF"/>
                      </a:solidFill>
                    </a:rPr>
                    <a:t>VMware or Physical or AWS to Microsoft Azure</a:t>
                  </a:r>
                  <a:endParaRPr lang="en-US" sz="1467" spc="-51" baseline="-25000" dirty="0">
                    <a:solidFill>
                      <a:srgbClr val="FFFFFF"/>
                    </a:solidFill>
                  </a:endParaRPr>
                </a:p>
              </p:txBody>
            </p:sp>
            <p:sp>
              <p:nvSpPr>
                <p:cNvPr id="62" name="Oval 61"/>
                <p:cNvSpPr/>
                <p:nvPr/>
              </p:nvSpPr>
              <p:spPr bwMode="auto">
                <a:xfrm>
                  <a:off x="4684197" y="4385463"/>
                  <a:ext cx="262466" cy="2624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5</a:t>
                  </a:r>
                  <a:endParaRPr lang="en-US" sz="2400" b="1" dirty="0">
                    <a:solidFill>
                      <a:srgbClr val="FFFFFF"/>
                    </a:solidFill>
                    <a:ea typeface="Segoe UI" pitchFamily="34" charset="0"/>
                    <a:cs typeface="Segoe UI" pitchFamily="34" charset="0"/>
                  </a:endParaRPr>
                </a:p>
              </p:txBody>
            </p:sp>
          </p:grpSp>
          <p:sp>
            <p:nvSpPr>
              <p:cNvPr id="58" name="TextBox 57"/>
              <p:cNvSpPr txBox="1"/>
              <p:nvPr/>
            </p:nvSpPr>
            <p:spPr>
              <a:xfrm>
                <a:off x="363070" y="2120543"/>
                <a:ext cx="1198951" cy="152347"/>
              </a:xfrm>
              <a:prstGeom prst="rect">
                <a:avLst/>
              </a:prstGeom>
              <a:grpFill/>
            </p:spPr>
            <p:txBody>
              <a:bodyPr wrap="square" lIns="0" tIns="0" rIns="0" bIns="0" rtlCol="0">
                <a:spAutoFit/>
              </a:bodyPr>
              <a:lstStyle/>
              <a:p>
                <a:pPr algn="ctr" defTabSz="914209">
                  <a:lnSpc>
                    <a:spcPct val="90000"/>
                  </a:lnSpc>
                </a:pPr>
                <a:r>
                  <a:rPr lang="en-US" sz="1467" spc="-51" dirty="0">
                    <a:solidFill>
                      <a:srgbClr val="FFFFFF"/>
                    </a:solidFill>
                  </a:rPr>
                  <a:t>VMware or Physical</a:t>
                </a:r>
                <a:endParaRPr lang="en-US" sz="1467" spc="-51" baseline="-25000" dirty="0">
                  <a:solidFill>
                    <a:srgbClr val="FFFFFF"/>
                  </a:solidFill>
                </a:endParaRPr>
              </a:p>
            </p:txBody>
          </p:sp>
          <p:sp>
            <p:nvSpPr>
              <p:cNvPr id="59" name="TextBox 58"/>
              <p:cNvSpPr txBox="1"/>
              <p:nvPr/>
            </p:nvSpPr>
            <p:spPr>
              <a:xfrm>
                <a:off x="2080027" y="2014771"/>
                <a:ext cx="633121" cy="304692"/>
              </a:xfrm>
              <a:prstGeom prst="rect">
                <a:avLst/>
              </a:prstGeom>
              <a:grpFill/>
            </p:spPr>
            <p:txBody>
              <a:bodyPr wrap="square" lIns="0" tIns="0" rIns="0" bIns="0" rtlCol="0">
                <a:spAutoFit/>
              </a:bodyPr>
              <a:lstStyle/>
              <a:p>
                <a:pPr algn="ctr" defTabSz="914209">
                  <a:lnSpc>
                    <a:spcPct val="90000"/>
                  </a:lnSpc>
                </a:pPr>
                <a:r>
                  <a:rPr lang="en-US" sz="1467" spc="-51" dirty="0">
                    <a:solidFill>
                      <a:srgbClr val="FFFFFF"/>
                    </a:solidFill>
                  </a:rPr>
                  <a:t>Microsoft</a:t>
                </a:r>
                <a:br>
                  <a:rPr lang="en-US" sz="1467" spc="-51" dirty="0">
                    <a:solidFill>
                      <a:srgbClr val="FFFFFF"/>
                    </a:solidFill>
                  </a:rPr>
                </a:br>
                <a:r>
                  <a:rPr lang="en-US" sz="1467" spc="-51" dirty="0">
                    <a:solidFill>
                      <a:srgbClr val="FFFFFF"/>
                    </a:solidFill>
                  </a:rPr>
                  <a:t>Azure</a:t>
                </a:r>
                <a:endParaRPr lang="en-US" sz="1467" spc="-51" baseline="-25000" dirty="0">
                  <a:solidFill>
                    <a:srgbClr val="FFFFFF"/>
                  </a:solidFill>
                </a:endParaRPr>
              </a:p>
            </p:txBody>
          </p:sp>
          <p:sp>
            <p:nvSpPr>
              <p:cNvPr id="60" name="TextBox 59"/>
              <p:cNvSpPr txBox="1"/>
              <p:nvPr/>
            </p:nvSpPr>
            <p:spPr>
              <a:xfrm>
                <a:off x="1110323" y="1570569"/>
                <a:ext cx="834790" cy="249335"/>
              </a:xfrm>
              <a:prstGeom prst="rect">
                <a:avLst/>
              </a:prstGeom>
              <a:grpFill/>
            </p:spPr>
            <p:txBody>
              <a:bodyPr wrap="square" lIns="0" tIns="0" rIns="0" bIns="0" rtlCol="0">
                <a:spAutoFit/>
              </a:bodyPr>
              <a:lstStyle/>
              <a:p>
                <a:pPr algn="ctr" defTabSz="914209">
                  <a:lnSpc>
                    <a:spcPct val="90000"/>
                  </a:lnSpc>
                </a:pPr>
                <a:r>
                  <a:rPr lang="en-US" sz="1200" b="1" spc="-51" dirty="0">
                    <a:solidFill>
                      <a:srgbClr val="FFFFFF"/>
                    </a:solidFill>
                  </a:rPr>
                  <a:t>One Time Replication</a:t>
                </a:r>
                <a:endParaRPr lang="en-US" sz="1200" b="1" spc="-51" baseline="-25000" dirty="0">
                  <a:solidFill>
                    <a:srgbClr val="FFFFFF"/>
                  </a:solidFill>
                </a:endParaRPr>
              </a:p>
            </p:txBody>
          </p:sp>
        </p:grpSp>
      </p:grpSp>
      <p:grpSp>
        <p:nvGrpSpPr>
          <p:cNvPr id="63" name="Group 62"/>
          <p:cNvGrpSpPr/>
          <p:nvPr/>
        </p:nvGrpSpPr>
        <p:grpSpPr>
          <a:xfrm>
            <a:off x="4381078" y="1962241"/>
            <a:ext cx="3321849" cy="1970760"/>
            <a:chOff x="3285626" y="1318260"/>
            <a:chExt cx="2491740" cy="1478280"/>
          </a:xfrm>
        </p:grpSpPr>
        <p:grpSp>
          <p:nvGrpSpPr>
            <p:cNvPr id="64" name="Group 63"/>
            <p:cNvGrpSpPr/>
            <p:nvPr/>
          </p:nvGrpSpPr>
          <p:grpSpPr>
            <a:xfrm>
              <a:off x="3285626" y="1318260"/>
              <a:ext cx="2491740" cy="1478280"/>
              <a:chOff x="3172551" y="1287780"/>
              <a:chExt cx="2491740" cy="1478280"/>
            </a:xfrm>
          </p:grpSpPr>
          <p:sp>
            <p:nvSpPr>
              <p:cNvPr id="67" name="Rounded Rectangle 65"/>
              <p:cNvSpPr/>
              <p:nvPr/>
            </p:nvSpPr>
            <p:spPr bwMode="auto">
              <a:xfrm>
                <a:off x="3172551"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68" name="Group 67"/>
              <p:cNvGrpSpPr/>
              <p:nvPr/>
            </p:nvGrpSpPr>
            <p:grpSpPr>
              <a:xfrm>
                <a:off x="3237005" y="1355800"/>
                <a:ext cx="2349741" cy="1302839"/>
                <a:chOff x="3340968" y="1355800"/>
                <a:chExt cx="2349741" cy="1302839"/>
              </a:xfrm>
            </p:grpSpPr>
            <p:grpSp>
              <p:nvGrpSpPr>
                <p:cNvPr id="69" name="Group 68"/>
                <p:cNvGrpSpPr/>
                <p:nvPr/>
              </p:nvGrpSpPr>
              <p:grpSpPr>
                <a:xfrm>
                  <a:off x="3340968" y="1355800"/>
                  <a:ext cx="2349741" cy="1302839"/>
                  <a:chOff x="379048" y="1355800"/>
                  <a:chExt cx="2349741" cy="1302839"/>
                </a:xfrm>
              </p:grpSpPr>
              <p:sp>
                <p:nvSpPr>
                  <p:cNvPr id="74"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75"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76"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Group 79"/>
                  <p:cNvGrpSpPr/>
                  <p:nvPr/>
                </p:nvGrpSpPr>
                <p:grpSpPr>
                  <a:xfrm>
                    <a:off x="706369" y="2353946"/>
                    <a:ext cx="1657715" cy="304693"/>
                    <a:chOff x="4828977" y="4374497"/>
                    <a:chExt cx="1657715" cy="304693"/>
                  </a:xfrm>
                </p:grpSpPr>
                <p:sp>
                  <p:nvSpPr>
                    <p:cNvPr id="83" name="TextBox 82"/>
                    <p:cNvSpPr txBox="1"/>
                    <p:nvPr/>
                  </p:nvSpPr>
                  <p:spPr>
                    <a:xfrm>
                      <a:off x="5145538" y="4374497"/>
                      <a:ext cx="1341154" cy="304693"/>
                    </a:xfrm>
                    <a:prstGeom prst="rect">
                      <a:avLst/>
                    </a:prstGeom>
                    <a:solidFill>
                      <a:schemeClr val="accent2"/>
                    </a:solidFill>
                  </p:spPr>
                  <p:txBody>
                    <a:bodyPr wrap="square" lIns="0" tIns="0" rIns="0" bIns="0" rtlCol="0">
                      <a:spAutoFit/>
                    </a:bodyPr>
                    <a:lstStyle/>
                    <a:p>
                      <a:pPr defTabSz="914209">
                        <a:lnSpc>
                          <a:spcPct val="90000"/>
                        </a:lnSpc>
                      </a:pPr>
                      <a:r>
                        <a:rPr lang="en-US" sz="1467" spc="-51" dirty="0">
                          <a:solidFill>
                            <a:srgbClr val="FFFFFF"/>
                          </a:solidFill>
                        </a:rPr>
                        <a:t>Hyper-V to Hyper-V</a:t>
                      </a:r>
                      <a:br>
                        <a:rPr lang="en-US" sz="1467" b="1" spc="-51" dirty="0">
                          <a:solidFill>
                            <a:srgbClr val="FFFFFF"/>
                          </a:solidFill>
                        </a:rPr>
                      </a:br>
                      <a:r>
                        <a:rPr lang="en-US" sz="1467" spc="-51" dirty="0">
                          <a:solidFill>
                            <a:srgbClr val="FFFFFF"/>
                          </a:solidFill>
                        </a:rPr>
                        <a:t>(on-premises)</a:t>
                      </a:r>
                      <a:endParaRPr lang="en-US" sz="1467" spc="-51" baseline="-25000" dirty="0">
                        <a:solidFill>
                          <a:srgbClr val="FFFFFF"/>
                        </a:solidFill>
                      </a:endParaRPr>
                    </a:p>
                  </p:txBody>
                </p:sp>
                <p:sp>
                  <p:nvSpPr>
                    <p:cNvPr id="84" name="Oval 83"/>
                    <p:cNvSpPr/>
                    <p:nvPr/>
                  </p:nvSpPr>
                  <p:spPr bwMode="auto">
                    <a:xfrm>
                      <a:off x="4828977" y="4385463"/>
                      <a:ext cx="262466" cy="26246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2</a:t>
                      </a:r>
                      <a:endParaRPr lang="en-US" sz="2400" b="1" dirty="0">
                        <a:solidFill>
                          <a:srgbClr val="FFFFFF"/>
                        </a:solidFill>
                        <a:ea typeface="Segoe UI" pitchFamily="34" charset="0"/>
                        <a:cs typeface="Segoe UI" pitchFamily="34" charset="0"/>
                      </a:endParaRPr>
                    </a:p>
                  </p:txBody>
                </p:sp>
              </p:grpSp>
              <p:sp>
                <p:nvSpPr>
                  <p:cNvPr id="81" name="TextBox 80"/>
                  <p:cNvSpPr txBox="1"/>
                  <p:nvPr/>
                </p:nvSpPr>
                <p:spPr>
                  <a:xfrm>
                    <a:off x="389809" y="2120543"/>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82" name="TextBox 81"/>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grpSp>
            <p:pic>
              <p:nvPicPr>
                <p:cNvPr id="70" name="Hyper-V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11517" y="1463052"/>
                  <a:ext cx="266746" cy="193997"/>
                </a:xfrm>
                <a:prstGeom prst="rect">
                  <a:avLst/>
                </a:prstGeom>
                <a:solidFill>
                  <a:schemeClr val="tx1"/>
                </a:solidFill>
                <a:ln>
                  <a:noFill/>
                </a:ln>
              </p:spPr>
            </p:pic>
            <p:pic>
              <p:nvPicPr>
                <p:cNvPr id="71" name="Hyper-V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67385" y="1471322"/>
                  <a:ext cx="266746" cy="193997"/>
                </a:xfrm>
                <a:prstGeom prst="rect">
                  <a:avLst/>
                </a:prstGeom>
                <a:solidFill>
                  <a:schemeClr val="tx1"/>
                </a:solidFill>
                <a:ln>
                  <a:noFill/>
                </a:ln>
              </p:spPr>
            </p:pic>
            <p:sp>
              <p:nvSpPr>
                <p:cNvPr id="72" name="Left-Right Arrow 70"/>
                <p:cNvSpPr/>
                <p:nvPr/>
              </p:nvSpPr>
              <p:spPr bwMode="auto">
                <a:xfrm>
                  <a:off x="4191612" y="1521923"/>
                  <a:ext cx="661222" cy="146304"/>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sp>
              <p:nvSpPr>
                <p:cNvPr id="73" name="TextBox 72"/>
                <p:cNvSpPr txBox="1"/>
                <p:nvPr/>
              </p:nvSpPr>
              <p:spPr>
                <a:xfrm>
                  <a:off x="4100978" y="1404816"/>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sp>
          <p:nvSpPr>
            <p:cNvPr id="65" name="TextBox 64"/>
            <p:cNvSpPr txBox="1"/>
            <p:nvPr/>
          </p:nvSpPr>
          <p:spPr>
            <a:xfrm>
              <a:off x="4027130" y="1766003"/>
              <a:ext cx="268512"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SAN</a:t>
              </a:r>
              <a:endParaRPr lang="en-US" sz="1200" b="1" spc="-51" baseline="-25000" dirty="0">
                <a:solidFill>
                  <a:srgbClr val="FFFFFF"/>
                </a:solidFill>
              </a:endParaRPr>
            </a:p>
          </p:txBody>
        </p:sp>
        <p:sp>
          <p:nvSpPr>
            <p:cNvPr id="66" name="TextBox 65"/>
            <p:cNvSpPr txBox="1"/>
            <p:nvPr/>
          </p:nvSpPr>
          <p:spPr>
            <a:xfrm>
              <a:off x="4726959" y="1767295"/>
              <a:ext cx="268512"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SAN</a:t>
              </a:r>
              <a:endParaRPr lang="en-US" sz="1200" b="1" spc="-51" baseline="-25000" dirty="0">
                <a:solidFill>
                  <a:srgbClr val="FFFFFF"/>
                </a:solidFill>
              </a:endParaRPr>
            </a:p>
          </p:txBody>
        </p:sp>
      </p:grpSp>
      <p:pic>
        <p:nvPicPr>
          <p:cNvPr id="85" name="Picture 8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344284" y="2269365"/>
            <a:ext cx="551826" cy="596004"/>
          </a:xfrm>
          <a:prstGeom prst="rect">
            <a:avLst/>
          </a:prstGeom>
        </p:spPr>
      </p:pic>
      <p:pic>
        <p:nvPicPr>
          <p:cNvPr id="86" name="Picture 85"/>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561474" y="4350601"/>
            <a:ext cx="551826" cy="596004"/>
          </a:xfrm>
          <a:prstGeom prst="rect">
            <a:avLst/>
          </a:prstGeom>
        </p:spPr>
      </p:pic>
      <p:sp>
        <p:nvSpPr>
          <p:cNvPr id="2" name="TextBox 1"/>
          <p:cNvSpPr txBox="1"/>
          <p:nvPr/>
        </p:nvSpPr>
        <p:spPr>
          <a:xfrm>
            <a:off x="42428" y="6303932"/>
            <a:ext cx="1003441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 In the on-premises scenarios, ASR is the Orchestrator only. No data travels to/from Azure cloud platform.</a:t>
            </a:r>
            <a:endParaRPr lang="nl-BE" sz="1600" dirty="0" err="1">
              <a:gradFill>
                <a:gsLst>
                  <a:gs pos="2917">
                    <a:schemeClr val="tx1"/>
                  </a:gs>
                  <a:gs pos="30000">
                    <a:schemeClr val="tx1"/>
                  </a:gs>
                </a:gsLst>
                <a:lin ang="5400000" scaled="0"/>
              </a:gradFill>
            </a:endParaRPr>
          </a:p>
        </p:txBody>
      </p:sp>
      <p:sp>
        <p:nvSpPr>
          <p:cNvPr id="3" name="Right Arrow 2"/>
          <p:cNvSpPr/>
          <p:nvPr/>
        </p:nvSpPr>
        <p:spPr bwMode="auto">
          <a:xfrm>
            <a:off x="8882432" y="2694102"/>
            <a:ext cx="1340860" cy="280954"/>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B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Arrow 86"/>
          <p:cNvSpPr/>
          <p:nvPr/>
        </p:nvSpPr>
        <p:spPr bwMode="auto">
          <a:xfrm>
            <a:off x="7032497" y="4718318"/>
            <a:ext cx="1340860" cy="280954"/>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B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24943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335511" y="213343"/>
            <a:ext cx="11149258" cy="869844"/>
          </a:xfrm>
        </p:spPr>
        <p:txBody>
          <a:bodyPr/>
          <a:lstStyle/>
          <a:p>
            <a:r>
              <a:rPr lang="en-US" sz="3136" dirty="0"/>
              <a:t>Azure </a:t>
            </a:r>
            <a:r>
              <a:rPr lang="en-US" sz="3528" dirty="0"/>
              <a:t>Site</a:t>
            </a:r>
            <a:r>
              <a:rPr lang="en-US" sz="3136" dirty="0"/>
              <a:t> Recovery: The Complete Disaster Recovery Solution</a:t>
            </a:r>
          </a:p>
        </p:txBody>
      </p:sp>
      <p:sp>
        <p:nvSpPr>
          <p:cNvPr id="18" name="TextBox 17"/>
          <p:cNvSpPr txBox="1"/>
          <p:nvPr/>
        </p:nvSpPr>
        <p:spPr>
          <a:xfrm>
            <a:off x="6411123" y="2788390"/>
            <a:ext cx="829502" cy="1120237"/>
          </a:xfrm>
          <a:prstGeom prst="rect">
            <a:avLst/>
          </a:prstGeom>
          <a:noFill/>
        </p:spPr>
        <p:txBody>
          <a:bodyPr wrap="square" lIns="179258" tIns="143406" rIns="179258" bIns="143406" rtlCol="0">
            <a:spAutoFit/>
          </a:bodyPr>
          <a:lstStyle/>
          <a:p>
            <a:pPr marL="0" marR="0" lvl="0" indent="0" defTabSz="914225" eaLnBrk="1" fontAlgn="auto" latinLnBrk="0" hangingPunct="1">
              <a:lnSpc>
                <a:spcPct val="90000"/>
              </a:lnSpc>
              <a:spcBef>
                <a:spcPts val="0"/>
              </a:spcBef>
              <a:spcAft>
                <a:spcPts val="587"/>
              </a:spcAft>
              <a:buClrTx/>
              <a:buSzTx/>
              <a:buFontTx/>
              <a:buNone/>
              <a:tabLst/>
              <a:defRPr/>
            </a:pPr>
            <a:r>
              <a:rPr kumimoji="0" lang="en-US" sz="5880" b="0" i="0" u="none" strike="noStrike" kern="0" cap="none" spc="0" normalizeH="0" baseline="0" noProof="0" dirty="0">
                <a:ln>
                  <a:noFill/>
                </a:ln>
                <a:solidFill>
                  <a:srgbClr val="FFFFFF"/>
                </a:solidFill>
                <a:effectLst/>
                <a:uLnTx/>
                <a:uFillTx/>
              </a:rPr>
              <a:t>+</a:t>
            </a:r>
          </a:p>
        </p:txBody>
      </p:sp>
      <p:grpSp>
        <p:nvGrpSpPr>
          <p:cNvPr id="9" name="Group 8"/>
          <p:cNvGrpSpPr/>
          <p:nvPr/>
        </p:nvGrpSpPr>
        <p:grpSpPr>
          <a:xfrm>
            <a:off x="940933" y="3069764"/>
            <a:ext cx="10361886" cy="755053"/>
            <a:chOff x="959053" y="2907196"/>
            <a:chExt cx="10571162" cy="770303"/>
          </a:xfrm>
        </p:grpSpPr>
        <p:sp>
          <p:nvSpPr>
            <p:cNvPr id="14" name="Rectangle 13"/>
            <p:cNvSpPr/>
            <p:nvPr/>
          </p:nvSpPr>
          <p:spPr bwMode="auto">
            <a:xfrm>
              <a:off x="3703637" y="2907196"/>
              <a:ext cx="7826578" cy="754595"/>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862" y="3085991"/>
              <a:ext cx="449071" cy="466725"/>
            </a:xfrm>
            <a:prstGeom prst="rect">
              <a:avLst/>
            </a:prstGeom>
          </p:spPr>
        </p:pic>
        <p:sp>
          <p:nvSpPr>
            <p:cNvPr id="16" name="TextBox 15"/>
            <p:cNvSpPr txBox="1"/>
            <p:nvPr/>
          </p:nvSpPr>
          <p:spPr>
            <a:xfrm>
              <a:off x="4881202" y="2982567"/>
              <a:ext cx="2359951" cy="634528"/>
            </a:xfrm>
            <a:prstGeom prst="rect">
              <a:avLst/>
            </a:prstGeom>
            <a:noFill/>
          </p:spPr>
          <p:txBody>
            <a:bodyPr wrap="square" lIns="179258" tIns="143406" rIns="179258" bIns="143406" rtlCol="0">
              <a:spAutoFit/>
            </a:bodyPr>
            <a:lstStyle/>
            <a:p>
              <a:pPr marL="0" marR="0" lvl="0" indent="0" defTabSz="914225" eaLnBrk="1" fontAlgn="auto" latinLnBrk="0" hangingPunct="1">
                <a:lnSpc>
                  <a:spcPct val="90000"/>
                </a:lnSpc>
                <a:spcBef>
                  <a:spcPts val="0"/>
                </a:spcBef>
                <a:spcAft>
                  <a:spcPts val="587"/>
                </a:spcAft>
                <a:buClrTx/>
                <a:buSzTx/>
                <a:buFontTx/>
                <a:buNone/>
                <a:tabLst/>
                <a:defRPr/>
              </a:pPr>
              <a:r>
                <a:rPr kumimoji="0" lang="en-US" sz="2353" b="0" i="0" u="none" strike="noStrike" kern="0" cap="none" spc="0" normalizeH="0" baseline="0" noProof="0" dirty="0">
                  <a:ln>
                    <a:noFill/>
                  </a:ln>
                  <a:solidFill>
                    <a:srgbClr val="FFFFFF"/>
                  </a:solidFill>
                  <a:effectLst/>
                  <a:uLnTx/>
                  <a:uFillTx/>
                </a:rPr>
                <a:t>Windows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1644" y="3001608"/>
              <a:ext cx="637471" cy="635489"/>
            </a:xfrm>
            <a:prstGeom prst="rect">
              <a:avLst/>
            </a:prstGeom>
          </p:spPr>
        </p:pic>
        <p:sp>
          <p:nvSpPr>
            <p:cNvPr id="20" name="TextBox 19"/>
            <p:cNvSpPr txBox="1"/>
            <p:nvPr/>
          </p:nvSpPr>
          <p:spPr>
            <a:xfrm>
              <a:off x="8286395" y="2975586"/>
              <a:ext cx="2140254" cy="634528"/>
            </a:xfrm>
            <a:prstGeom prst="rect">
              <a:avLst/>
            </a:prstGeom>
            <a:noFill/>
          </p:spPr>
          <p:txBody>
            <a:bodyPr wrap="square" lIns="179258" tIns="143406" rIns="179258" bIns="143406" rtlCol="0">
              <a:spAutoFit/>
            </a:bodyPr>
            <a:lstStyle/>
            <a:p>
              <a:pPr marL="0" marR="0" lvl="0" indent="0" defTabSz="914225" eaLnBrk="1" fontAlgn="auto" latinLnBrk="0" hangingPunct="1">
                <a:lnSpc>
                  <a:spcPct val="90000"/>
                </a:lnSpc>
                <a:spcBef>
                  <a:spcPts val="0"/>
                </a:spcBef>
                <a:spcAft>
                  <a:spcPts val="587"/>
                </a:spcAft>
                <a:buClrTx/>
                <a:buSzTx/>
                <a:buFontTx/>
                <a:buNone/>
                <a:tabLst/>
                <a:defRPr/>
              </a:pPr>
              <a:r>
                <a:rPr kumimoji="0" lang="en-US" sz="2353" b="0" i="0" u="none" strike="noStrike" kern="0" cap="none" spc="0" normalizeH="0" baseline="0" noProof="0" dirty="0">
                  <a:ln>
                    <a:noFill/>
                  </a:ln>
                  <a:solidFill>
                    <a:srgbClr val="FFFFFF"/>
                  </a:solidFill>
                  <a:effectLst/>
                  <a:uLnTx/>
                  <a:uFillTx/>
                </a:rPr>
                <a:t>Linux</a:t>
              </a:r>
            </a:p>
          </p:txBody>
        </p:sp>
        <p:sp>
          <p:nvSpPr>
            <p:cNvPr id="29" name="Rectangle 28"/>
            <p:cNvSpPr/>
            <p:nvPr/>
          </p:nvSpPr>
          <p:spPr bwMode="auto">
            <a:xfrm>
              <a:off x="959053" y="2915498"/>
              <a:ext cx="1987379" cy="7620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Any OS</a:t>
              </a:r>
            </a:p>
          </p:txBody>
        </p:sp>
        <p:sp>
          <p:nvSpPr>
            <p:cNvPr id="30" name="Right Arrow 29"/>
            <p:cNvSpPr/>
            <p:nvPr/>
          </p:nvSpPr>
          <p:spPr bwMode="auto">
            <a:xfrm>
              <a:off x="3090470" y="3158506"/>
              <a:ext cx="389802"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marL="0" marR="0" lvl="0" indent="0" algn="ctr" defTabSz="895871" eaLnBrk="1" fontAlgn="base" latinLnBrk="0" hangingPunct="1">
                <a:lnSpc>
                  <a:spcPct val="100000"/>
                </a:lnSpc>
                <a:spcBef>
                  <a:spcPct val="0"/>
                </a:spcBef>
                <a:spcAft>
                  <a:spcPct val="0"/>
                </a:spcAft>
                <a:buClrTx/>
                <a:buSzTx/>
                <a:buFontTx/>
                <a:buNone/>
                <a:tabLst/>
                <a:defRPr/>
              </a:pPr>
              <a:endParaRPr kumimoji="0" lang="en-US" sz="21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 name="Group 4"/>
          <p:cNvGrpSpPr/>
          <p:nvPr/>
        </p:nvGrpSpPr>
        <p:grpSpPr>
          <a:xfrm>
            <a:off x="941770" y="3990606"/>
            <a:ext cx="10361048" cy="746917"/>
            <a:chOff x="959907" y="3847724"/>
            <a:chExt cx="10570308" cy="762002"/>
          </a:xfrm>
        </p:grpSpPr>
        <p:sp>
          <p:nvSpPr>
            <p:cNvPr id="31" name="Rectangle 30"/>
            <p:cNvSpPr/>
            <p:nvPr/>
          </p:nvSpPr>
          <p:spPr bwMode="auto">
            <a:xfrm>
              <a:off x="959907" y="3847725"/>
              <a:ext cx="1981200" cy="7620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App Aware</a:t>
              </a:r>
            </a:p>
          </p:txBody>
        </p:sp>
        <p:sp>
          <p:nvSpPr>
            <p:cNvPr id="33" name="Right Arrow 32"/>
            <p:cNvSpPr/>
            <p:nvPr/>
          </p:nvSpPr>
          <p:spPr bwMode="auto">
            <a:xfrm>
              <a:off x="3075775" y="4072141"/>
              <a:ext cx="388590"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marL="0" marR="0" lvl="0" indent="0" algn="ctr" defTabSz="895871" eaLnBrk="1" fontAlgn="base" latinLnBrk="0" hangingPunct="1">
                <a:lnSpc>
                  <a:spcPct val="100000"/>
                </a:lnSpc>
                <a:spcBef>
                  <a:spcPct val="0"/>
                </a:spcBef>
                <a:spcAft>
                  <a:spcPct val="0"/>
                </a:spcAft>
                <a:buClrTx/>
                <a:buSzTx/>
                <a:buFontTx/>
                <a:buNone/>
                <a:tabLst/>
                <a:defRPr/>
              </a:pPr>
              <a:endParaRPr kumimoji="0" lang="en-US" sz="21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4" name="Rectangle 33"/>
            <p:cNvSpPr/>
            <p:nvPr/>
          </p:nvSpPr>
          <p:spPr bwMode="auto">
            <a:xfrm>
              <a:off x="3701121" y="3847724"/>
              <a:ext cx="7829094" cy="762001"/>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SharePoint | SQL Server | Exchange | SAP | Oracle | and more..</a:t>
              </a:r>
            </a:p>
          </p:txBody>
        </p:sp>
      </p:grpSp>
      <p:grpSp>
        <p:nvGrpSpPr>
          <p:cNvPr id="4" name="Group 3"/>
          <p:cNvGrpSpPr/>
          <p:nvPr/>
        </p:nvGrpSpPr>
        <p:grpSpPr>
          <a:xfrm>
            <a:off x="940932" y="4903314"/>
            <a:ext cx="10364353" cy="750755"/>
            <a:chOff x="959052" y="4758208"/>
            <a:chExt cx="10573679" cy="765917"/>
          </a:xfrm>
        </p:grpSpPr>
        <p:sp>
          <p:nvSpPr>
            <p:cNvPr id="35" name="Rectangle 34"/>
            <p:cNvSpPr/>
            <p:nvPr/>
          </p:nvSpPr>
          <p:spPr bwMode="auto">
            <a:xfrm>
              <a:off x="959052" y="4762124"/>
              <a:ext cx="1981200" cy="7620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Cloud On-Ramp</a:t>
              </a:r>
            </a:p>
          </p:txBody>
        </p:sp>
        <p:sp>
          <p:nvSpPr>
            <p:cNvPr id="36" name="Right Arrow 35"/>
            <p:cNvSpPr/>
            <p:nvPr/>
          </p:nvSpPr>
          <p:spPr bwMode="auto">
            <a:xfrm>
              <a:off x="3075775" y="5005130"/>
              <a:ext cx="388590"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marL="0" marR="0" lvl="0" indent="0" algn="ctr" defTabSz="895871" eaLnBrk="1" fontAlgn="base" latinLnBrk="0" hangingPunct="1">
                <a:lnSpc>
                  <a:spcPct val="100000"/>
                </a:lnSpc>
                <a:spcBef>
                  <a:spcPct val="0"/>
                </a:spcBef>
                <a:spcAft>
                  <a:spcPct val="0"/>
                </a:spcAft>
                <a:buClrTx/>
                <a:buSzTx/>
                <a:buFontTx/>
                <a:buNone/>
                <a:tabLst/>
                <a:defRPr/>
              </a:pPr>
              <a:endParaRPr kumimoji="0" lang="en-US" sz="21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7" name="Rectangle 36"/>
            <p:cNvSpPr/>
            <p:nvPr/>
          </p:nvSpPr>
          <p:spPr bwMode="auto">
            <a:xfrm>
              <a:off x="3703637" y="4758208"/>
              <a:ext cx="7829094" cy="762001"/>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Disaster Recovery | Migration| Dev/Test</a:t>
              </a:r>
            </a:p>
          </p:txBody>
        </p:sp>
      </p:grpSp>
      <p:grpSp>
        <p:nvGrpSpPr>
          <p:cNvPr id="2" name="Group 1"/>
          <p:cNvGrpSpPr/>
          <p:nvPr/>
        </p:nvGrpSpPr>
        <p:grpSpPr>
          <a:xfrm>
            <a:off x="940931" y="5819857"/>
            <a:ext cx="10361887" cy="759269"/>
            <a:chOff x="959052" y="5813954"/>
            <a:chExt cx="10571163" cy="774604"/>
          </a:xfrm>
        </p:grpSpPr>
        <p:sp>
          <p:nvSpPr>
            <p:cNvPr id="38" name="Rectangle 37"/>
            <p:cNvSpPr/>
            <p:nvPr/>
          </p:nvSpPr>
          <p:spPr bwMode="auto">
            <a:xfrm>
              <a:off x="959052" y="5813954"/>
              <a:ext cx="1981200" cy="7620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Power of Azure</a:t>
              </a:r>
            </a:p>
          </p:txBody>
        </p:sp>
        <p:sp>
          <p:nvSpPr>
            <p:cNvPr id="39" name="Right Arrow 38"/>
            <p:cNvSpPr/>
            <p:nvPr/>
          </p:nvSpPr>
          <p:spPr bwMode="auto">
            <a:xfrm>
              <a:off x="3075775" y="6052728"/>
              <a:ext cx="388590"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marL="0" marR="0" lvl="0" indent="0" algn="ctr" defTabSz="895871" eaLnBrk="1" fontAlgn="base" latinLnBrk="0" hangingPunct="1">
                <a:lnSpc>
                  <a:spcPct val="100000"/>
                </a:lnSpc>
                <a:spcBef>
                  <a:spcPct val="0"/>
                </a:spcBef>
                <a:spcAft>
                  <a:spcPct val="0"/>
                </a:spcAft>
                <a:buClrTx/>
                <a:buSzTx/>
                <a:buFontTx/>
                <a:buNone/>
                <a:tabLst/>
                <a:defRPr/>
              </a:pPr>
              <a:endParaRPr kumimoji="0" lang="en-US" sz="21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0" name="Rectangle 39"/>
            <p:cNvSpPr/>
            <p:nvPr/>
          </p:nvSpPr>
          <p:spPr bwMode="auto">
            <a:xfrm>
              <a:off x="3701121" y="5826557"/>
              <a:ext cx="7829094" cy="762001"/>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Hyper-Scale| Enterprise Grade | Hybrid | Agile</a:t>
              </a:r>
            </a:p>
          </p:txBody>
        </p:sp>
      </p:grpSp>
      <p:grpSp>
        <p:nvGrpSpPr>
          <p:cNvPr id="10" name="Group 9"/>
          <p:cNvGrpSpPr/>
          <p:nvPr/>
        </p:nvGrpSpPr>
        <p:grpSpPr>
          <a:xfrm>
            <a:off x="940931" y="2153366"/>
            <a:ext cx="10361887" cy="750608"/>
            <a:chOff x="959051" y="2015158"/>
            <a:chExt cx="10571164" cy="765767"/>
          </a:xfrm>
        </p:grpSpPr>
        <p:sp>
          <p:nvSpPr>
            <p:cNvPr id="7" name="Rectangle 6"/>
            <p:cNvSpPr/>
            <p:nvPr/>
          </p:nvSpPr>
          <p:spPr bwMode="auto">
            <a:xfrm>
              <a:off x="959907" y="2018924"/>
              <a:ext cx="1981200" cy="762001"/>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endParaRPr>
            </a:p>
          </p:txBody>
        </p:sp>
        <p:sp>
          <p:nvSpPr>
            <p:cNvPr id="8" name="Rectangle 7"/>
            <p:cNvSpPr/>
            <p:nvPr/>
          </p:nvSpPr>
          <p:spPr bwMode="auto">
            <a:xfrm>
              <a:off x="3703638" y="2015158"/>
              <a:ext cx="3406700" cy="762001"/>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VMware, HYPER-V, Physical, AWS, </a:t>
              </a:r>
              <a:r>
                <a:rPr kumimoji="0" lang="en-US" sz="1961" b="0" i="0" u="none" strike="noStrike" kern="0" cap="none" spc="0" normalizeH="0" baseline="0" noProof="0" dirty="0" err="1">
                  <a:ln>
                    <a:noFill/>
                  </a:ln>
                  <a:solidFill>
                    <a:srgbClr val="FFFFFF"/>
                  </a:solidFill>
                  <a:effectLst/>
                  <a:uLnTx/>
                  <a:uFillTx/>
                </a:rPr>
                <a:t>AzClassic</a:t>
              </a:r>
              <a:endParaRPr kumimoji="0" lang="en-US" sz="1961" b="0" i="0" u="none" strike="noStrike" kern="0" cap="none" spc="0" normalizeH="0" baseline="0" noProof="0" dirty="0">
                <a:ln>
                  <a:noFill/>
                </a:ln>
                <a:solidFill>
                  <a:srgbClr val="FFFFFF"/>
                </a:solidFill>
                <a:effectLst/>
                <a:uLnTx/>
                <a:uFillTx/>
              </a:endParaRPr>
            </a:p>
          </p:txBody>
        </p:sp>
        <p:sp>
          <p:nvSpPr>
            <p:cNvPr id="13" name="TextBox 12"/>
            <p:cNvSpPr txBox="1"/>
            <p:nvPr/>
          </p:nvSpPr>
          <p:spPr>
            <a:xfrm>
              <a:off x="959051" y="2102260"/>
              <a:ext cx="1981200" cy="572495"/>
            </a:xfrm>
            <a:prstGeom prst="rect">
              <a:avLst/>
            </a:prstGeom>
            <a:solidFill>
              <a:srgbClr val="00B050"/>
            </a:solidFill>
          </p:spPr>
          <p:txBody>
            <a:bodyPr wrap="square" lIns="179258" tIns="143406" rIns="179258" bIns="143406" rtlCol="0">
              <a:spAutoFit/>
            </a:bodyPr>
            <a:lstStyle/>
            <a:p>
              <a:pPr marL="0" marR="0" lvl="0" indent="0" defTabSz="91422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solidFill>
                    <a:srgbClr val="FFFFFF"/>
                  </a:solidFill>
                  <a:effectLst/>
                  <a:uLnTx/>
                  <a:uFillTx/>
                </a:rPr>
                <a:t>Any Cloud</a:t>
              </a:r>
            </a:p>
          </p:txBody>
        </p:sp>
        <p:sp>
          <p:nvSpPr>
            <p:cNvPr id="25" name="Rectangle 24"/>
            <p:cNvSpPr/>
            <p:nvPr/>
          </p:nvSpPr>
          <p:spPr bwMode="auto">
            <a:xfrm>
              <a:off x="7110337" y="2018924"/>
              <a:ext cx="1605545" cy="762001"/>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DR to Azure</a:t>
              </a:r>
            </a:p>
          </p:txBody>
        </p:sp>
        <p:sp>
          <p:nvSpPr>
            <p:cNvPr id="27" name="Rectangle 26"/>
            <p:cNvSpPr/>
            <p:nvPr/>
          </p:nvSpPr>
          <p:spPr bwMode="auto">
            <a:xfrm>
              <a:off x="8715881" y="2018924"/>
              <a:ext cx="2814334" cy="762001"/>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DR to Alternate Site</a:t>
              </a:r>
            </a:p>
          </p:txBody>
        </p:sp>
        <p:sp>
          <p:nvSpPr>
            <p:cNvPr id="28" name="Right Arrow 27"/>
            <p:cNvSpPr/>
            <p:nvPr/>
          </p:nvSpPr>
          <p:spPr bwMode="auto">
            <a:xfrm>
              <a:off x="3068757" y="2276340"/>
              <a:ext cx="388590"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marL="0" marR="0" lvl="0" indent="0" algn="ctr" defTabSz="895871" eaLnBrk="1" fontAlgn="base" latinLnBrk="0" hangingPunct="1">
                <a:lnSpc>
                  <a:spcPct val="100000"/>
                </a:lnSpc>
                <a:spcBef>
                  <a:spcPct val="0"/>
                </a:spcBef>
                <a:spcAft>
                  <a:spcPct val="0"/>
                </a:spcAft>
                <a:buClrTx/>
                <a:buSzTx/>
                <a:buFontTx/>
                <a:buNone/>
                <a:tabLst/>
                <a:defRPr/>
              </a:pPr>
              <a:endParaRPr kumimoji="0" lang="en-US" sz="21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3" name="Straight Connector 2"/>
            <p:cNvCxnSpPr/>
            <p:nvPr/>
          </p:nvCxnSpPr>
          <p:spPr>
            <a:xfrm>
              <a:off x="7110336" y="2018923"/>
              <a:ext cx="0" cy="75823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647983" y="2022689"/>
              <a:ext cx="0" cy="75823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p:nvPr/>
        </p:nvCxnSpPr>
        <p:spPr>
          <a:xfrm>
            <a:off x="866" y="1025569"/>
            <a:ext cx="12190273" cy="1"/>
          </a:xfrm>
          <a:prstGeom prst="line">
            <a:avLst/>
          </a:prstGeom>
          <a:ln>
            <a:solidFill>
              <a:schemeClr val="bg1">
                <a:lumMod val="50000"/>
                <a:alpha val="18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940931" y="1236967"/>
            <a:ext cx="10361887" cy="750608"/>
            <a:chOff x="959052" y="1138505"/>
            <a:chExt cx="10571163" cy="765767"/>
          </a:xfrm>
        </p:grpSpPr>
        <p:sp>
          <p:nvSpPr>
            <p:cNvPr id="32" name="Rectangle 31"/>
            <p:cNvSpPr/>
            <p:nvPr/>
          </p:nvSpPr>
          <p:spPr bwMode="auto">
            <a:xfrm>
              <a:off x="965232" y="1142271"/>
              <a:ext cx="1981200" cy="762001"/>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endParaRPr>
            </a:p>
          </p:txBody>
        </p:sp>
        <p:sp>
          <p:nvSpPr>
            <p:cNvPr id="43" name="Rectangle 42"/>
            <p:cNvSpPr/>
            <p:nvPr/>
          </p:nvSpPr>
          <p:spPr bwMode="auto">
            <a:xfrm>
              <a:off x="3708963" y="1138505"/>
              <a:ext cx="7821252" cy="762001"/>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878"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Part of a Broader Cost Effective Management Story</a:t>
              </a:r>
            </a:p>
          </p:txBody>
        </p:sp>
        <p:sp>
          <p:nvSpPr>
            <p:cNvPr id="44" name="TextBox 43"/>
            <p:cNvSpPr txBox="1"/>
            <p:nvPr/>
          </p:nvSpPr>
          <p:spPr>
            <a:xfrm>
              <a:off x="959052" y="1225607"/>
              <a:ext cx="1981200" cy="572462"/>
            </a:xfrm>
            <a:prstGeom prst="rect">
              <a:avLst/>
            </a:prstGeom>
            <a:solidFill>
              <a:srgbClr val="00B050"/>
            </a:solidFill>
          </p:spPr>
          <p:txBody>
            <a:bodyPr wrap="square" lIns="179258" tIns="143406" rIns="179258" bIns="143406" rtlCol="0">
              <a:spAutoFit/>
            </a:bodyPr>
            <a:lstStyle/>
            <a:p>
              <a:pPr marL="0" marR="0" lvl="0" indent="0" algn="ctr" defTabSz="91422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solidFill>
                    <a:srgbClr val="FFFFFF"/>
                  </a:solidFill>
                  <a:effectLst/>
                  <a:uLnTx/>
                  <a:uFillTx/>
                </a:rPr>
                <a:t>OMS</a:t>
              </a:r>
            </a:p>
          </p:txBody>
        </p:sp>
        <p:sp>
          <p:nvSpPr>
            <p:cNvPr id="47" name="Right Arrow 46"/>
            <p:cNvSpPr/>
            <p:nvPr/>
          </p:nvSpPr>
          <p:spPr bwMode="auto">
            <a:xfrm>
              <a:off x="3074082" y="1399687"/>
              <a:ext cx="388590" cy="275984"/>
            </a:xfrm>
            <a:prstGeom prst="rightArrow">
              <a:avLst/>
            </a:prstGeom>
            <a:solidFill>
              <a:schemeClr val="bg1">
                <a:lumMod val="8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25" tIns="44812" rIns="89625" bIns="44812" numCol="1" rtlCol="0" anchor="ctr" anchorCtr="0" compatLnSpc="1">
              <a:prstTxWarp prst="textNoShape">
                <a:avLst/>
              </a:prstTxWarp>
            </a:bodyPr>
            <a:lstStyle/>
            <a:p>
              <a:pPr marL="0" marR="0" lvl="0" indent="0" algn="ctr" defTabSz="895871" eaLnBrk="1" fontAlgn="base" latinLnBrk="0" hangingPunct="1">
                <a:lnSpc>
                  <a:spcPct val="100000"/>
                </a:lnSpc>
                <a:spcBef>
                  <a:spcPct val="0"/>
                </a:spcBef>
                <a:spcAft>
                  <a:spcPct val="0"/>
                </a:spcAft>
                <a:buClrTx/>
                <a:buSzTx/>
                <a:buFontTx/>
                <a:buNone/>
                <a:tabLst/>
                <a:defRPr/>
              </a:pPr>
              <a:endParaRPr kumimoji="0" lang="en-US" sz="215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119274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urved Connector 3"/>
          <p:cNvCxnSpPr>
            <a:endCxn id="66" idx="0"/>
          </p:cNvCxnSpPr>
          <p:nvPr/>
        </p:nvCxnSpPr>
        <p:spPr>
          <a:xfrm>
            <a:off x="7141628" y="1362637"/>
            <a:ext cx="2026766" cy="1117610"/>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cxnSp>
        <p:nvCxnSpPr>
          <p:cNvPr id="5" name="Curved Connector 4"/>
          <p:cNvCxnSpPr>
            <a:endCxn id="21" idx="0"/>
          </p:cNvCxnSpPr>
          <p:nvPr/>
        </p:nvCxnSpPr>
        <p:spPr>
          <a:xfrm rot="10800000" flipV="1">
            <a:off x="3032990" y="1337639"/>
            <a:ext cx="2256297" cy="1081784"/>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sp>
        <p:nvSpPr>
          <p:cNvPr id="6" name="TextBox 5"/>
          <p:cNvSpPr txBox="1"/>
          <p:nvPr/>
        </p:nvSpPr>
        <p:spPr>
          <a:xfrm rot="1892436">
            <a:off x="7831479" y="1830723"/>
            <a:ext cx="1336893" cy="259571"/>
          </a:xfrm>
          <a:prstGeom prst="rect">
            <a:avLst/>
          </a:prstGeom>
          <a:noFill/>
        </p:spPr>
        <p:txBody>
          <a:bodyPr wrap="square" lIns="89573" tIns="44786" rIns="89573" bIns="44786" rtlCol="0">
            <a:spAutoFit/>
          </a:bodyPr>
          <a:lstStyle/>
          <a:p>
            <a:pPr algn="ctr" defTabSz="895643">
              <a:defRPr/>
            </a:pPr>
            <a:r>
              <a:rPr lang="en-US" sz="1077" b="1" dirty="0">
                <a:solidFill>
                  <a:srgbClr val="FFFFFF"/>
                </a:solidFill>
                <a:latin typeface="Segoe UI Light"/>
                <a:cs typeface="Segoe UI" panose="020B0502040204020203" pitchFamily="34" charset="0"/>
              </a:rPr>
              <a:t>DR Orchestration</a:t>
            </a:r>
          </a:p>
        </p:txBody>
      </p:sp>
      <p:sp>
        <p:nvSpPr>
          <p:cNvPr id="7" name="TextBox 6"/>
          <p:cNvSpPr txBox="1"/>
          <p:nvPr/>
        </p:nvSpPr>
        <p:spPr>
          <a:xfrm rot="20032479">
            <a:off x="3218597" y="1738084"/>
            <a:ext cx="1336893" cy="259571"/>
          </a:xfrm>
          <a:prstGeom prst="rect">
            <a:avLst/>
          </a:prstGeom>
          <a:noFill/>
        </p:spPr>
        <p:txBody>
          <a:bodyPr wrap="square" lIns="89573" tIns="44786" rIns="89573" bIns="44786" rtlCol="0">
            <a:spAutoFit/>
          </a:bodyPr>
          <a:lstStyle/>
          <a:p>
            <a:pPr algn="ctr" defTabSz="895643">
              <a:defRPr/>
            </a:pPr>
            <a:r>
              <a:rPr lang="en-US" sz="1077" b="1" dirty="0">
                <a:solidFill>
                  <a:srgbClr val="FFFFFF"/>
                </a:solidFill>
                <a:latin typeface="Segoe UI Light"/>
                <a:cs typeface="Segoe UI" panose="020B0502040204020203" pitchFamily="34" charset="0"/>
              </a:rPr>
              <a:t>DR Orchestration</a:t>
            </a:r>
          </a:p>
        </p:txBody>
      </p:sp>
      <p:sp>
        <p:nvSpPr>
          <p:cNvPr id="47" name="Title 1"/>
          <p:cNvSpPr txBox="1">
            <a:spLocks/>
          </p:cNvSpPr>
          <p:nvPr/>
        </p:nvSpPr>
        <p:spPr>
          <a:xfrm>
            <a:off x="269239" y="118715"/>
            <a:ext cx="11531346" cy="454754"/>
          </a:xfrm>
          <a:prstGeom prst="rect">
            <a:avLst/>
          </a:prstGeom>
        </p:spPr>
        <p:txBody>
          <a:bodyPr lIns="89573" tIns="44786" rIns="89573" bIns="44786"/>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defTabSz="896350">
              <a:defRPr/>
            </a:pPr>
            <a:r>
              <a:rPr lang="en-US" sz="3528" spc="-98" dirty="0">
                <a:gradFill flip="none" rotWithShape="1">
                  <a:gsLst>
                    <a:gs pos="0">
                      <a:srgbClr val="FFFFFF">
                        <a:lumMod val="75000"/>
                        <a:lumOff val="25000"/>
                      </a:srgbClr>
                    </a:gs>
                    <a:gs pos="86000">
                      <a:srgbClr val="FFFFFF">
                        <a:lumMod val="75000"/>
                        <a:lumOff val="25000"/>
                      </a:srgbClr>
                    </a:gs>
                  </a:gsLst>
                  <a:lin ang="5400000" scaled="0"/>
                  <a:tileRect/>
                </a:gradFill>
                <a:cs typeface="Segoe UI Light" panose="020B0502040204020203" pitchFamily="34" charset="0"/>
              </a:rPr>
              <a:t>ASR Hero Scenario – Typical 3 Tier Web App</a:t>
            </a:r>
          </a:p>
        </p:txBody>
      </p:sp>
      <p:sp>
        <p:nvSpPr>
          <p:cNvPr id="48" name="TextBox 47"/>
          <p:cNvSpPr txBox="1"/>
          <p:nvPr/>
        </p:nvSpPr>
        <p:spPr>
          <a:xfrm>
            <a:off x="5421671" y="5437557"/>
            <a:ext cx="2315059" cy="274958"/>
          </a:xfrm>
          <a:prstGeom prst="rect">
            <a:avLst/>
          </a:prstGeom>
          <a:noFill/>
        </p:spPr>
        <p:txBody>
          <a:bodyPr wrap="square" lIns="89573" tIns="44786" rIns="89573" bIns="44786" rtlCol="0">
            <a:spAutoFit/>
          </a:bodyPr>
          <a:lstStyle/>
          <a:p>
            <a:pPr algn="ctr" defTabSz="895643">
              <a:defRPr/>
            </a:pPr>
            <a:endParaRPr lang="en-US" sz="1175" b="1" dirty="0">
              <a:solidFill>
                <a:srgbClr val="FFFFFF"/>
              </a:solidFill>
              <a:latin typeface="Segoe UI"/>
            </a:endParaRPr>
          </a:p>
        </p:txBody>
      </p:sp>
      <p:sp>
        <p:nvSpPr>
          <p:cNvPr id="88" name="Left-Right Arrow 87"/>
          <p:cNvSpPr/>
          <p:nvPr/>
        </p:nvSpPr>
        <p:spPr bwMode="auto">
          <a:xfrm>
            <a:off x="4432523" y="3751814"/>
            <a:ext cx="3897404" cy="592947"/>
          </a:xfrm>
          <a:prstGeom prst="leftRightArrow">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4" rIns="179146" bIns="143314" numCol="1" spcCol="0" rtlCol="0" fromWordArt="0" anchor="ctr" anchorCtr="0" forceAA="0" compatLnSpc="1">
            <a:prstTxWarp prst="textNoShape">
              <a:avLst/>
            </a:prstTxWarp>
            <a:noAutofit/>
          </a:bodyPr>
          <a:lstStyle/>
          <a:p>
            <a:pPr algn="ctr" defTabSz="895643">
              <a:defRPr/>
            </a:pPr>
            <a:r>
              <a:rPr lang="en-US" sz="1567" b="1" dirty="0">
                <a:solidFill>
                  <a:srgbClr val="FFFFFF"/>
                </a:solidFill>
                <a:latin typeface="Segoe UI"/>
              </a:rPr>
              <a:t>ASR Replication</a:t>
            </a:r>
          </a:p>
        </p:txBody>
      </p:sp>
      <p:grpSp>
        <p:nvGrpSpPr>
          <p:cNvPr id="54" name="Group 53"/>
          <p:cNvGrpSpPr/>
          <p:nvPr/>
        </p:nvGrpSpPr>
        <p:grpSpPr>
          <a:xfrm>
            <a:off x="5019788" y="716751"/>
            <a:ext cx="2368500" cy="1195130"/>
            <a:chOff x="7154469" y="295273"/>
            <a:chExt cx="5554884" cy="2871870"/>
          </a:xfrm>
        </p:grpSpPr>
        <p:sp>
          <p:nvSpPr>
            <p:cNvPr id="55" name="Freeform 128"/>
            <p:cNvSpPr>
              <a:spLocks noChangeAspect="1"/>
            </p:cNvSpPr>
            <p:nvPr/>
          </p:nvSpPr>
          <p:spPr bwMode="black">
            <a:xfrm>
              <a:off x="7493944" y="295273"/>
              <a:ext cx="4783425" cy="26340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extLst/>
          </p:spPr>
          <p:txBody>
            <a:bodyPr vert="horz" wrap="square" lIns="87850" tIns="43926" rIns="87850" bIns="43926" numCol="1" anchor="b" anchorCtr="1" compatLnSpc="1">
              <a:prstTxWarp prst="textNoShape">
                <a:avLst/>
              </a:prstTxWarp>
            </a:bodyPr>
            <a:lstStyle/>
            <a:p>
              <a:pPr defTabSz="895785">
                <a:defRPr/>
              </a:pPr>
              <a:endParaRPr lang="en-US" sz="1667" dirty="0">
                <a:solidFill>
                  <a:srgbClr val="000000"/>
                </a:solidFill>
                <a:latin typeface="Segoe UI"/>
              </a:endParaRPr>
            </a:p>
          </p:txBody>
        </p:sp>
        <p:sp>
          <p:nvSpPr>
            <p:cNvPr id="56" name="Freeform 86"/>
            <p:cNvSpPr>
              <a:spLocks noEditPoints="1"/>
            </p:cNvSpPr>
            <p:nvPr/>
          </p:nvSpPr>
          <p:spPr bwMode="black">
            <a:xfrm>
              <a:off x="8790159" y="1057186"/>
              <a:ext cx="2908034" cy="388111"/>
            </a:xfrm>
            <a:custGeom>
              <a:avLst/>
              <a:gdLst>
                <a:gd name="T0" fmla="*/ 197 w 790"/>
                <a:gd name="T1" fmla="*/ 42 h 116"/>
                <a:gd name="T2" fmla="*/ 180 w 790"/>
                <a:gd name="T3" fmla="*/ 93 h 116"/>
                <a:gd name="T4" fmla="*/ 174 w 790"/>
                <a:gd name="T5" fmla="*/ 77 h 116"/>
                <a:gd name="T6" fmla="*/ 193 w 790"/>
                <a:gd name="T7" fmla="*/ 23 h 116"/>
                <a:gd name="T8" fmla="*/ 217 w 790"/>
                <a:gd name="T9" fmla="*/ 84 h 116"/>
                <a:gd name="T10" fmla="*/ 257 w 790"/>
                <a:gd name="T11" fmla="*/ 25 h 116"/>
                <a:gd name="T12" fmla="*/ 246 w 790"/>
                <a:gd name="T13" fmla="*/ 25 h 116"/>
                <a:gd name="T14" fmla="*/ 257 w 790"/>
                <a:gd name="T15" fmla="*/ 25 h 116"/>
                <a:gd name="T16" fmla="*/ 255 w 790"/>
                <a:gd name="T17" fmla="*/ 43 h 116"/>
                <a:gd name="T18" fmla="*/ 302 w 790"/>
                <a:gd name="T19" fmla="*/ 65 h 116"/>
                <a:gd name="T20" fmla="*/ 276 w 790"/>
                <a:gd name="T21" fmla="*/ 93 h 116"/>
                <a:gd name="T22" fmla="*/ 276 w 790"/>
                <a:gd name="T23" fmla="*/ 51 h 116"/>
                <a:gd name="T24" fmla="*/ 310 w 790"/>
                <a:gd name="T25" fmla="*/ 63 h 116"/>
                <a:gd name="T26" fmla="*/ 356 w 790"/>
                <a:gd name="T27" fmla="*/ 85 h 116"/>
                <a:gd name="T28" fmla="*/ 318 w 790"/>
                <a:gd name="T29" fmla="*/ 69 h 116"/>
                <a:gd name="T30" fmla="*/ 356 w 790"/>
                <a:gd name="T31" fmla="*/ 50 h 116"/>
                <a:gd name="T32" fmla="*/ 356 w 790"/>
                <a:gd name="T33" fmla="*/ 71 h 116"/>
                <a:gd name="T34" fmla="*/ 330 w 790"/>
                <a:gd name="T35" fmla="*/ 54 h 116"/>
                <a:gd name="T36" fmla="*/ 352 w 790"/>
                <a:gd name="T37" fmla="*/ 83 h 116"/>
                <a:gd name="T38" fmla="*/ 399 w 790"/>
                <a:gd name="T39" fmla="*/ 95 h 116"/>
                <a:gd name="T40" fmla="*/ 400 w 790"/>
                <a:gd name="T41" fmla="*/ 42 h 116"/>
                <a:gd name="T42" fmla="*/ 412 w 790"/>
                <a:gd name="T43" fmla="*/ 54 h 116"/>
                <a:gd name="T44" fmla="*/ 387 w 790"/>
                <a:gd name="T45" fmla="*/ 83 h 116"/>
                <a:gd name="T46" fmla="*/ 496 w 790"/>
                <a:gd name="T47" fmla="*/ 43 h 116"/>
                <a:gd name="T48" fmla="*/ 462 w 790"/>
                <a:gd name="T49" fmla="*/ 53 h 116"/>
                <a:gd name="T50" fmla="*/ 441 w 790"/>
                <a:gd name="T51" fmla="*/ 93 h 116"/>
                <a:gd name="T52" fmla="*/ 445 w 790"/>
                <a:gd name="T53" fmla="*/ 85 h 116"/>
                <a:gd name="T54" fmla="*/ 466 w 790"/>
                <a:gd name="T55" fmla="*/ 43 h 116"/>
                <a:gd name="T56" fmla="*/ 478 w 790"/>
                <a:gd name="T57" fmla="*/ 81 h 116"/>
                <a:gd name="T58" fmla="*/ 526 w 790"/>
                <a:gd name="T59" fmla="*/ 90 h 116"/>
                <a:gd name="T60" fmla="*/ 512 w 790"/>
                <a:gd name="T61" fmla="*/ 88 h 116"/>
                <a:gd name="T62" fmla="*/ 503 w 790"/>
                <a:gd name="T63" fmla="*/ 66 h 116"/>
                <a:gd name="T64" fmla="*/ 528 w 790"/>
                <a:gd name="T65" fmla="*/ 44 h 116"/>
                <a:gd name="T66" fmla="*/ 508 w 790"/>
                <a:gd name="T67" fmla="*/ 56 h 116"/>
                <a:gd name="T68" fmla="*/ 530 w 790"/>
                <a:gd name="T69" fmla="*/ 80 h 116"/>
                <a:gd name="T70" fmla="*/ 568 w 790"/>
                <a:gd name="T71" fmla="*/ 74 h 116"/>
                <a:gd name="T72" fmla="*/ 587 w 790"/>
                <a:gd name="T73" fmla="*/ 23 h 116"/>
                <a:gd name="T74" fmla="*/ 583 w 790"/>
                <a:gd name="T75" fmla="*/ 31 h 116"/>
                <a:gd name="T76" fmla="*/ 595 w 790"/>
                <a:gd name="T77" fmla="*/ 66 h 116"/>
                <a:gd name="T78" fmla="*/ 659 w 790"/>
                <a:gd name="T79" fmla="*/ 93 h 116"/>
                <a:gd name="T80" fmla="*/ 620 w 790"/>
                <a:gd name="T81" fmla="*/ 50 h 116"/>
                <a:gd name="T82" fmla="*/ 706 w 790"/>
                <a:gd name="T83" fmla="*/ 93 h 116"/>
                <a:gd name="T84" fmla="*/ 682 w 790"/>
                <a:gd name="T85" fmla="*/ 95 h 116"/>
                <a:gd name="T86" fmla="*/ 672 w 790"/>
                <a:gd name="T87" fmla="*/ 72 h 116"/>
                <a:gd name="T88" fmla="*/ 698 w 790"/>
                <a:gd name="T89" fmla="*/ 43 h 116"/>
                <a:gd name="T90" fmla="*/ 739 w 790"/>
                <a:gd name="T91" fmla="*/ 50 h 116"/>
                <a:gd name="T92" fmla="*/ 718 w 790"/>
                <a:gd name="T93" fmla="*/ 93 h 116"/>
                <a:gd name="T94" fmla="*/ 727 w 790"/>
                <a:gd name="T95" fmla="*/ 53 h 116"/>
                <a:gd name="T96" fmla="*/ 745 w 790"/>
                <a:gd name="T97" fmla="*/ 51 h 116"/>
                <a:gd name="T98" fmla="*/ 771 w 790"/>
                <a:gd name="T99" fmla="*/ 88 h 116"/>
                <a:gd name="T100" fmla="*/ 753 w 790"/>
                <a:gd name="T101" fmla="*/ 88 h 116"/>
                <a:gd name="T102" fmla="*/ 785 w 790"/>
                <a:gd name="T103" fmla="*/ 49 h 116"/>
                <a:gd name="T104" fmla="*/ 779 w 790"/>
                <a:gd name="T105" fmla="*/ 53 h 116"/>
                <a:gd name="T106" fmla="*/ 782 w 790"/>
                <a:gd name="T107" fmla="*/ 63 h 116"/>
                <a:gd name="T108" fmla="*/ 0 w 790"/>
                <a:gd name="T109" fmla="*/ 57 h 116"/>
                <a:gd name="T110" fmla="*/ 116 w 790"/>
                <a:gd name="T111" fmla="*/ 0 h 116"/>
                <a:gd name="T112" fmla="*/ 0 w 790"/>
                <a:gd name="T113" fmla="*/ 59 h 116"/>
                <a:gd name="T114" fmla="*/ 52 w 790"/>
                <a:gd name="T115" fmla="*/ 59 h 116"/>
                <a:gd name="T116" fmla="*/ 52 w 790"/>
                <a:gd name="T117" fmla="*/ 5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116">
                  <a:moveTo>
                    <a:pt x="242" y="23"/>
                  </a:moveTo>
                  <a:cubicBezTo>
                    <a:pt x="222" y="93"/>
                    <a:pt x="222" y="93"/>
                    <a:pt x="222" y="93"/>
                  </a:cubicBezTo>
                  <a:cubicBezTo>
                    <a:pt x="212" y="93"/>
                    <a:pt x="212" y="93"/>
                    <a:pt x="212" y="93"/>
                  </a:cubicBezTo>
                  <a:cubicBezTo>
                    <a:pt x="197" y="42"/>
                    <a:pt x="197" y="42"/>
                    <a:pt x="197" y="42"/>
                  </a:cubicBezTo>
                  <a:cubicBezTo>
                    <a:pt x="197" y="40"/>
                    <a:pt x="196" y="37"/>
                    <a:pt x="196" y="35"/>
                  </a:cubicBezTo>
                  <a:cubicBezTo>
                    <a:pt x="196" y="35"/>
                    <a:pt x="196" y="35"/>
                    <a:pt x="196" y="35"/>
                  </a:cubicBezTo>
                  <a:cubicBezTo>
                    <a:pt x="196" y="37"/>
                    <a:pt x="195" y="39"/>
                    <a:pt x="195" y="42"/>
                  </a:cubicBezTo>
                  <a:cubicBezTo>
                    <a:pt x="180" y="93"/>
                    <a:pt x="180" y="93"/>
                    <a:pt x="180" y="93"/>
                  </a:cubicBezTo>
                  <a:cubicBezTo>
                    <a:pt x="171" y="93"/>
                    <a:pt x="171" y="93"/>
                    <a:pt x="171" y="93"/>
                  </a:cubicBezTo>
                  <a:cubicBezTo>
                    <a:pt x="150" y="23"/>
                    <a:pt x="150" y="23"/>
                    <a:pt x="150" y="23"/>
                  </a:cubicBezTo>
                  <a:cubicBezTo>
                    <a:pt x="159" y="23"/>
                    <a:pt x="159" y="23"/>
                    <a:pt x="159" y="23"/>
                  </a:cubicBezTo>
                  <a:cubicBezTo>
                    <a:pt x="174" y="77"/>
                    <a:pt x="174" y="77"/>
                    <a:pt x="174" y="77"/>
                  </a:cubicBezTo>
                  <a:cubicBezTo>
                    <a:pt x="175" y="79"/>
                    <a:pt x="175" y="82"/>
                    <a:pt x="175" y="84"/>
                  </a:cubicBezTo>
                  <a:cubicBezTo>
                    <a:pt x="175" y="84"/>
                    <a:pt x="175" y="84"/>
                    <a:pt x="175" y="84"/>
                  </a:cubicBezTo>
                  <a:cubicBezTo>
                    <a:pt x="176" y="82"/>
                    <a:pt x="176" y="80"/>
                    <a:pt x="177" y="77"/>
                  </a:cubicBezTo>
                  <a:cubicBezTo>
                    <a:pt x="193" y="23"/>
                    <a:pt x="193" y="23"/>
                    <a:pt x="193" y="23"/>
                  </a:cubicBezTo>
                  <a:cubicBezTo>
                    <a:pt x="201" y="23"/>
                    <a:pt x="201" y="23"/>
                    <a:pt x="201" y="23"/>
                  </a:cubicBezTo>
                  <a:cubicBezTo>
                    <a:pt x="215" y="77"/>
                    <a:pt x="215" y="77"/>
                    <a:pt x="215" y="77"/>
                  </a:cubicBezTo>
                  <a:cubicBezTo>
                    <a:pt x="216" y="79"/>
                    <a:pt x="216" y="82"/>
                    <a:pt x="217" y="84"/>
                  </a:cubicBezTo>
                  <a:cubicBezTo>
                    <a:pt x="217" y="84"/>
                    <a:pt x="217" y="84"/>
                    <a:pt x="217" y="84"/>
                  </a:cubicBezTo>
                  <a:cubicBezTo>
                    <a:pt x="217" y="82"/>
                    <a:pt x="217" y="80"/>
                    <a:pt x="218" y="77"/>
                  </a:cubicBezTo>
                  <a:cubicBezTo>
                    <a:pt x="233" y="23"/>
                    <a:pt x="233" y="23"/>
                    <a:pt x="233" y="23"/>
                  </a:cubicBezTo>
                  <a:lnTo>
                    <a:pt x="242" y="23"/>
                  </a:lnTo>
                  <a:close/>
                  <a:moveTo>
                    <a:pt x="257" y="25"/>
                  </a:moveTo>
                  <a:cubicBezTo>
                    <a:pt x="257" y="26"/>
                    <a:pt x="256" y="28"/>
                    <a:pt x="255" y="29"/>
                  </a:cubicBezTo>
                  <a:cubicBezTo>
                    <a:pt x="254" y="30"/>
                    <a:pt x="253" y="30"/>
                    <a:pt x="252" y="30"/>
                  </a:cubicBezTo>
                  <a:cubicBezTo>
                    <a:pt x="250" y="30"/>
                    <a:pt x="249" y="30"/>
                    <a:pt x="248" y="29"/>
                  </a:cubicBezTo>
                  <a:cubicBezTo>
                    <a:pt x="247" y="28"/>
                    <a:pt x="246" y="27"/>
                    <a:pt x="246" y="25"/>
                  </a:cubicBezTo>
                  <a:cubicBezTo>
                    <a:pt x="246" y="24"/>
                    <a:pt x="247" y="22"/>
                    <a:pt x="248" y="21"/>
                  </a:cubicBezTo>
                  <a:cubicBezTo>
                    <a:pt x="249" y="20"/>
                    <a:pt x="250" y="20"/>
                    <a:pt x="252" y="20"/>
                  </a:cubicBezTo>
                  <a:cubicBezTo>
                    <a:pt x="253" y="20"/>
                    <a:pt x="254" y="20"/>
                    <a:pt x="255" y="21"/>
                  </a:cubicBezTo>
                  <a:cubicBezTo>
                    <a:pt x="256" y="22"/>
                    <a:pt x="257" y="24"/>
                    <a:pt x="257" y="25"/>
                  </a:cubicBezTo>
                  <a:close/>
                  <a:moveTo>
                    <a:pt x="255" y="93"/>
                  </a:moveTo>
                  <a:cubicBezTo>
                    <a:pt x="247" y="93"/>
                    <a:pt x="247" y="93"/>
                    <a:pt x="247" y="93"/>
                  </a:cubicBezTo>
                  <a:cubicBezTo>
                    <a:pt x="247" y="43"/>
                    <a:pt x="247" y="43"/>
                    <a:pt x="247" y="43"/>
                  </a:cubicBezTo>
                  <a:cubicBezTo>
                    <a:pt x="255" y="43"/>
                    <a:pt x="255" y="43"/>
                    <a:pt x="255" y="43"/>
                  </a:cubicBezTo>
                  <a:lnTo>
                    <a:pt x="255" y="93"/>
                  </a:lnTo>
                  <a:close/>
                  <a:moveTo>
                    <a:pt x="310" y="93"/>
                  </a:moveTo>
                  <a:cubicBezTo>
                    <a:pt x="302" y="93"/>
                    <a:pt x="302" y="93"/>
                    <a:pt x="302" y="93"/>
                  </a:cubicBezTo>
                  <a:cubicBezTo>
                    <a:pt x="302" y="65"/>
                    <a:pt x="302" y="65"/>
                    <a:pt x="302" y="65"/>
                  </a:cubicBezTo>
                  <a:cubicBezTo>
                    <a:pt x="302" y="54"/>
                    <a:pt x="298" y="49"/>
                    <a:pt x="290" y="49"/>
                  </a:cubicBezTo>
                  <a:cubicBezTo>
                    <a:pt x="286" y="49"/>
                    <a:pt x="282" y="50"/>
                    <a:pt x="280" y="53"/>
                  </a:cubicBezTo>
                  <a:cubicBezTo>
                    <a:pt x="277" y="56"/>
                    <a:pt x="276" y="60"/>
                    <a:pt x="276" y="65"/>
                  </a:cubicBezTo>
                  <a:cubicBezTo>
                    <a:pt x="276" y="93"/>
                    <a:pt x="276" y="93"/>
                    <a:pt x="276" y="93"/>
                  </a:cubicBezTo>
                  <a:cubicBezTo>
                    <a:pt x="268" y="93"/>
                    <a:pt x="268" y="93"/>
                    <a:pt x="268" y="93"/>
                  </a:cubicBezTo>
                  <a:cubicBezTo>
                    <a:pt x="268" y="43"/>
                    <a:pt x="268" y="43"/>
                    <a:pt x="268" y="43"/>
                  </a:cubicBezTo>
                  <a:cubicBezTo>
                    <a:pt x="276" y="43"/>
                    <a:pt x="276" y="43"/>
                    <a:pt x="276" y="43"/>
                  </a:cubicBezTo>
                  <a:cubicBezTo>
                    <a:pt x="276" y="51"/>
                    <a:pt x="276" y="51"/>
                    <a:pt x="276" y="51"/>
                  </a:cubicBezTo>
                  <a:cubicBezTo>
                    <a:pt x="276" y="51"/>
                    <a:pt x="276" y="51"/>
                    <a:pt x="276" y="51"/>
                  </a:cubicBezTo>
                  <a:cubicBezTo>
                    <a:pt x="280" y="45"/>
                    <a:pt x="285" y="42"/>
                    <a:pt x="293" y="42"/>
                  </a:cubicBezTo>
                  <a:cubicBezTo>
                    <a:pt x="298" y="42"/>
                    <a:pt x="302" y="44"/>
                    <a:pt x="305" y="47"/>
                  </a:cubicBezTo>
                  <a:cubicBezTo>
                    <a:pt x="308" y="51"/>
                    <a:pt x="310" y="56"/>
                    <a:pt x="310" y="63"/>
                  </a:cubicBezTo>
                  <a:lnTo>
                    <a:pt x="310" y="93"/>
                  </a:lnTo>
                  <a:close/>
                  <a:moveTo>
                    <a:pt x="364" y="93"/>
                  </a:moveTo>
                  <a:cubicBezTo>
                    <a:pt x="356" y="93"/>
                    <a:pt x="356" y="93"/>
                    <a:pt x="356" y="93"/>
                  </a:cubicBezTo>
                  <a:cubicBezTo>
                    <a:pt x="356" y="85"/>
                    <a:pt x="356" y="85"/>
                    <a:pt x="356" y="85"/>
                  </a:cubicBezTo>
                  <a:cubicBezTo>
                    <a:pt x="356" y="85"/>
                    <a:pt x="356" y="85"/>
                    <a:pt x="356" y="85"/>
                  </a:cubicBezTo>
                  <a:cubicBezTo>
                    <a:pt x="352" y="91"/>
                    <a:pt x="346" y="95"/>
                    <a:pt x="339" y="95"/>
                  </a:cubicBezTo>
                  <a:cubicBezTo>
                    <a:pt x="332" y="95"/>
                    <a:pt x="327" y="92"/>
                    <a:pt x="324" y="88"/>
                  </a:cubicBezTo>
                  <a:cubicBezTo>
                    <a:pt x="320" y="84"/>
                    <a:pt x="318" y="77"/>
                    <a:pt x="318" y="69"/>
                  </a:cubicBezTo>
                  <a:cubicBezTo>
                    <a:pt x="318" y="61"/>
                    <a:pt x="320" y="54"/>
                    <a:pt x="324" y="49"/>
                  </a:cubicBezTo>
                  <a:cubicBezTo>
                    <a:pt x="328" y="44"/>
                    <a:pt x="334" y="42"/>
                    <a:pt x="341" y="42"/>
                  </a:cubicBezTo>
                  <a:cubicBezTo>
                    <a:pt x="348" y="42"/>
                    <a:pt x="353" y="45"/>
                    <a:pt x="356" y="50"/>
                  </a:cubicBezTo>
                  <a:cubicBezTo>
                    <a:pt x="356" y="50"/>
                    <a:pt x="356" y="50"/>
                    <a:pt x="356" y="50"/>
                  </a:cubicBezTo>
                  <a:cubicBezTo>
                    <a:pt x="356" y="19"/>
                    <a:pt x="356" y="19"/>
                    <a:pt x="356" y="19"/>
                  </a:cubicBezTo>
                  <a:cubicBezTo>
                    <a:pt x="364" y="19"/>
                    <a:pt x="364" y="19"/>
                    <a:pt x="364" y="19"/>
                  </a:cubicBezTo>
                  <a:lnTo>
                    <a:pt x="364" y="93"/>
                  </a:lnTo>
                  <a:close/>
                  <a:moveTo>
                    <a:pt x="356" y="71"/>
                  </a:moveTo>
                  <a:cubicBezTo>
                    <a:pt x="356" y="63"/>
                    <a:pt x="356" y="63"/>
                    <a:pt x="356" y="63"/>
                  </a:cubicBezTo>
                  <a:cubicBezTo>
                    <a:pt x="356" y="59"/>
                    <a:pt x="355" y="56"/>
                    <a:pt x="352" y="53"/>
                  </a:cubicBezTo>
                  <a:cubicBezTo>
                    <a:pt x="349" y="50"/>
                    <a:pt x="346" y="49"/>
                    <a:pt x="342" y="49"/>
                  </a:cubicBezTo>
                  <a:cubicBezTo>
                    <a:pt x="337" y="49"/>
                    <a:pt x="333" y="51"/>
                    <a:pt x="330" y="54"/>
                  </a:cubicBezTo>
                  <a:cubicBezTo>
                    <a:pt x="327" y="58"/>
                    <a:pt x="326" y="63"/>
                    <a:pt x="326" y="69"/>
                  </a:cubicBezTo>
                  <a:cubicBezTo>
                    <a:pt x="326" y="75"/>
                    <a:pt x="327" y="80"/>
                    <a:pt x="330" y="83"/>
                  </a:cubicBezTo>
                  <a:cubicBezTo>
                    <a:pt x="333" y="86"/>
                    <a:pt x="337" y="88"/>
                    <a:pt x="341" y="88"/>
                  </a:cubicBezTo>
                  <a:cubicBezTo>
                    <a:pt x="345" y="88"/>
                    <a:pt x="349" y="86"/>
                    <a:pt x="352" y="83"/>
                  </a:cubicBezTo>
                  <a:cubicBezTo>
                    <a:pt x="355" y="80"/>
                    <a:pt x="356" y="76"/>
                    <a:pt x="356" y="71"/>
                  </a:cubicBezTo>
                  <a:close/>
                  <a:moveTo>
                    <a:pt x="424" y="68"/>
                  </a:moveTo>
                  <a:cubicBezTo>
                    <a:pt x="424" y="76"/>
                    <a:pt x="422" y="83"/>
                    <a:pt x="417" y="87"/>
                  </a:cubicBezTo>
                  <a:cubicBezTo>
                    <a:pt x="413" y="92"/>
                    <a:pt x="407" y="95"/>
                    <a:pt x="399" y="95"/>
                  </a:cubicBezTo>
                  <a:cubicBezTo>
                    <a:pt x="392" y="95"/>
                    <a:pt x="386" y="92"/>
                    <a:pt x="381" y="87"/>
                  </a:cubicBezTo>
                  <a:cubicBezTo>
                    <a:pt x="377" y="83"/>
                    <a:pt x="375" y="77"/>
                    <a:pt x="375" y="69"/>
                  </a:cubicBezTo>
                  <a:cubicBezTo>
                    <a:pt x="375" y="60"/>
                    <a:pt x="377" y="53"/>
                    <a:pt x="382" y="49"/>
                  </a:cubicBezTo>
                  <a:cubicBezTo>
                    <a:pt x="387" y="44"/>
                    <a:pt x="393" y="42"/>
                    <a:pt x="400" y="42"/>
                  </a:cubicBezTo>
                  <a:cubicBezTo>
                    <a:pt x="408" y="42"/>
                    <a:pt x="414" y="44"/>
                    <a:pt x="418" y="49"/>
                  </a:cubicBezTo>
                  <a:cubicBezTo>
                    <a:pt x="422" y="53"/>
                    <a:pt x="424" y="60"/>
                    <a:pt x="424" y="68"/>
                  </a:cubicBezTo>
                  <a:close/>
                  <a:moveTo>
                    <a:pt x="416" y="68"/>
                  </a:moveTo>
                  <a:cubicBezTo>
                    <a:pt x="416" y="62"/>
                    <a:pt x="415" y="57"/>
                    <a:pt x="412" y="54"/>
                  </a:cubicBezTo>
                  <a:cubicBezTo>
                    <a:pt x="409" y="50"/>
                    <a:pt x="405" y="49"/>
                    <a:pt x="400" y="49"/>
                  </a:cubicBezTo>
                  <a:cubicBezTo>
                    <a:pt x="395" y="49"/>
                    <a:pt x="391" y="50"/>
                    <a:pt x="388" y="54"/>
                  </a:cubicBezTo>
                  <a:cubicBezTo>
                    <a:pt x="384" y="57"/>
                    <a:pt x="383" y="62"/>
                    <a:pt x="383" y="69"/>
                  </a:cubicBezTo>
                  <a:cubicBezTo>
                    <a:pt x="383" y="75"/>
                    <a:pt x="384" y="79"/>
                    <a:pt x="387" y="83"/>
                  </a:cubicBezTo>
                  <a:cubicBezTo>
                    <a:pt x="391" y="86"/>
                    <a:pt x="395" y="88"/>
                    <a:pt x="400" y="88"/>
                  </a:cubicBezTo>
                  <a:cubicBezTo>
                    <a:pt x="405" y="88"/>
                    <a:pt x="409" y="86"/>
                    <a:pt x="412" y="83"/>
                  </a:cubicBezTo>
                  <a:cubicBezTo>
                    <a:pt x="415" y="79"/>
                    <a:pt x="416" y="75"/>
                    <a:pt x="416" y="68"/>
                  </a:cubicBezTo>
                  <a:close/>
                  <a:moveTo>
                    <a:pt x="496" y="43"/>
                  </a:moveTo>
                  <a:cubicBezTo>
                    <a:pt x="481" y="93"/>
                    <a:pt x="481" y="93"/>
                    <a:pt x="481" y="93"/>
                  </a:cubicBezTo>
                  <a:cubicBezTo>
                    <a:pt x="473" y="93"/>
                    <a:pt x="473" y="93"/>
                    <a:pt x="473" y="93"/>
                  </a:cubicBezTo>
                  <a:cubicBezTo>
                    <a:pt x="462" y="57"/>
                    <a:pt x="462" y="57"/>
                    <a:pt x="462" y="57"/>
                  </a:cubicBezTo>
                  <a:cubicBezTo>
                    <a:pt x="462" y="56"/>
                    <a:pt x="462" y="55"/>
                    <a:pt x="462" y="53"/>
                  </a:cubicBezTo>
                  <a:cubicBezTo>
                    <a:pt x="461" y="53"/>
                    <a:pt x="461" y="53"/>
                    <a:pt x="461" y="53"/>
                  </a:cubicBezTo>
                  <a:cubicBezTo>
                    <a:pt x="461" y="54"/>
                    <a:pt x="461" y="55"/>
                    <a:pt x="460" y="57"/>
                  </a:cubicBezTo>
                  <a:cubicBezTo>
                    <a:pt x="449" y="93"/>
                    <a:pt x="449" y="93"/>
                    <a:pt x="449" y="93"/>
                  </a:cubicBezTo>
                  <a:cubicBezTo>
                    <a:pt x="441" y="93"/>
                    <a:pt x="441" y="93"/>
                    <a:pt x="441" y="93"/>
                  </a:cubicBezTo>
                  <a:cubicBezTo>
                    <a:pt x="426" y="43"/>
                    <a:pt x="426" y="43"/>
                    <a:pt x="426" y="43"/>
                  </a:cubicBezTo>
                  <a:cubicBezTo>
                    <a:pt x="434" y="43"/>
                    <a:pt x="434" y="43"/>
                    <a:pt x="434" y="43"/>
                  </a:cubicBezTo>
                  <a:cubicBezTo>
                    <a:pt x="445" y="81"/>
                    <a:pt x="445" y="81"/>
                    <a:pt x="445" y="81"/>
                  </a:cubicBezTo>
                  <a:cubicBezTo>
                    <a:pt x="445" y="82"/>
                    <a:pt x="445" y="84"/>
                    <a:pt x="445" y="85"/>
                  </a:cubicBezTo>
                  <a:cubicBezTo>
                    <a:pt x="446" y="85"/>
                    <a:pt x="446" y="85"/>
                    <a:pt x="446" y="85"/>
                  </a:cubicBezTo>
                  <a:cubicBezTo>
                    <a:pt x="446" y="84"/>
                    <a:pt x="446" y="83"/>
                    <a:pt x="447" y="81"/>
                  </a:cubicBezTo>
                  <a:cubicBezTo>
                    <a:pt x="458" y="43"/>
                    <a:pt x="458" y="43"/>
                    <a:pt x="458" y="43"/>
                  </a:cubicBezTo>
                  <a:cubicBezTo>
                    <a:pt x="466" y="43"/>
                    <a:pt x="466" y="43"/>
                    <a:pt x="466" y="43"/>
                  </a:cubicBezTo>
                  <a:cubicBezTo>
                    <a:pt x="476" y="81"/>
                    <a:pt x="476" y="81"/>
                    <a:pt x="476" y="81"/>
                  </a:cubicBezTo>
                  <a:cubicBezTo>
                    <a:pt x="476" y="82"/>
                    <a:pt x="477" y="84"/>
                    <a:pt x="477" y="86"/>
                  </a:cubicBezTo>
                  <a:cubicBezTo>
                    <a:pt x="477" y="86"/>
                    <a:pt x="477" y="86"/>
                    <a:pt x="477" y="86"/>
                  </a:cubicBezTo>
                  <a:cubicBezTo>
                    <a:pt x="477" y="84"/>
                    <a:pt x="477" y="83"/>
                    <a:pt x="478" y="81"/>
                  </a:cubicBezTo>
                  <a:cubicBezTo>
                    <a:pt x="488" y="43"/>
                    <a:pt x="488" y="43"/>
                    <a:pt x="488" y="43"/>
                  </a:cubicBezTo>
                  <a:lnTo>
                    <a:pt x="496" y="43"/>
                  </a:lnTo>
                  <a:close/>
                  <a:moveTo>
                    <a:pt x="530" y="80"/>
                  </a:moveTo>
                  <a:cubicBezTo>
                    <a:pt x="530" y="84"/>
                    <a:pt x="529" y="88"/>
                    <a:pt x="526" y="90"/>
                  </a:cubicBezTo>
                  <a:cubicBezTo>
                    <a:pt x="522" y="93"/>
                    <a:pt x="518" y="95"/>
                    <a:pt x="512" y="95"/>
                  </a:cubicBezTo>
                  <a:cubicBezTo>
                    <a:pt x="507" y="95"/>
                    <a:pt x="503" y="94"/>
                    <a:pt x="499" y="92"/>
                  </a:cubicBezTo>
                  <a:cubicBezTo>
                    <a:pt x="499" y="83"/>
                    <a:pt x="499" y="83"/>
                    <a:pt x="499" y="83"/>
                  </a:cubicBezTo>
                  <a:cubicBezTo>
                    <a:pt x="503" y="86"/>
                    <a:pt x="508" y="88"/>
                    <a:pt x="512" y="88"/>
                  </a:cubicBezTo>
                  <a:cubicBezTo>
                    <a:pt x="519" y="88"/>
                    <a:pt x="522" y="85"/>
                    <a:pt x="522" y="81"/>
                  </a:cubicBezTo>
                  <a:cubicBezTo>
                    <a:pt x="522" y="79"/>
                    <a:pt x="521" y="77"/>
                    <a:pt x="520" y="76"/>
                  </a:cubicBezTo>
                  <a:cubicBezTo>
                    <a:pt x="518" y="75"/>
                    <a:pt x="516" y="73"/>
                    <a:pt x="512" y="71"/>
                  </a:cubicBezTo>
                  <a:cubicBezTo>
                    <a:pt x="507" y="69"/>
                    <a:pt x="504" y="68"/>
                    <a:pt x="503" y="66"/>
                  </a:cubicBezTo>
                  <a:cubicBezTo>
                    <a:pt x="500" y="63"/>
                    <a:pt x="499" y="60"/>
                    <a:pt x="499" y="56"/>
                  </a:cubicBezTo>
                  <a:cubicBezTo>
                    <a:pt x="499" y="52"/>
                    <a:pt x="501" y="49"/>
                    <a:pt x="504" y="46"/>
                  </a:cubicBezTo>
                  <a:cubicBezTo>
                    <a:pt x="508" y="43"/>
                    <a:pt x="512" y="42"/>
                    <a:pt x="517" y="42"/>
                  </a:cubicBezTo>
                  <a:cubicBezTo>
                    <a:pt x="521" y="42"/>
                    <a:pt x="525" y="43"/>
                    <a:pt x="528" y="44"/>
                  </a:cubicBezTo>
                  <a:cubicBezTo>
                    <a:pt x="528" y="52"/>
                    <a:pt x="528" y="52"/>
                    <a:pt x="528" y="52"/>
                  </a:cubicBezTo>
                  <a:cubicBezTo>
                    <a:pt x="525" y="50"/>
                    <a:pt x="521" y="49"/>
                    <a:pt x="517" y="49"/>
                  </a:cubicBezTo>
                  <a:cubicBezTo>
                    <a:pt x="514" y="49"/>
                    <a:pt x="512" y="49"/>
                    <a:pt x="510" y="51"/>
                  </a:cubicBezTo>
                  <a:cubicBezTo>
                    <a:pt x="509" y="52"/>
                    <a:pt x="508" y="54"/>
                    <a:pt x="508" y="56"/>
                  </a:cubicBezTo>
                  <a:cubicBezTo>
                    <a:pt x="508" y="58"/>
                    <a:pt x="508" y="60"/>
                    <a:pt x="510" y="61"/>
                  </a:cubicBezTo>
                  <a:cubicBezTo>
                    <a:pt x="511" y="62"/>
                    <a:pt x="513" y="64"/>
                    <a:pt x="517" y="65"/>
                  </a:cubicBezTo>
                  <a:cubicBezTo>
                    <a:pt x="522" y="67"/>
                    <a:pt x="525" y="69"/>
                    <a:pt x="527" y="71"/>
                  </a:cubicBezTo>
                  <a:cubicBezTo>
                    <a:pt x="529" y="73"/>
                    <a:pt x="530" y="76"/>
                    <a:pt x="530" y="80"/>
                  </a:cubicBezTo>
                  <a:close/>
                  <a:moveTo>
                    <a:pt x="615" y="93"/>
                  </a:moveTo>
                  <a:cubicBezTo>
                    <a:pt x="605" y="93"/>
                    <a:pt x="605" y="93"/>
                    <a:pt x="605" y="93"/>
                  </a:cubicBezTo>
                  <a:cubicBezTo>
                    <a:pt x="598" y="74"/>
                    <a:pt x="598" y="74"/>
                    <a:pt x="598" y="74"/>
                  </a:cubicBezTo>
                  <a:cubicBezTo>
                    <a:pt x="568" y="74"/>
                    <a:pt x="568" y="74"/>
                    <a:pt x="568" y="74"/>
                  </a:cubicBezTo>
                  <a:cubicBezTo>
                    <a:pt x="561" y="93"/>
                    <a:pt x="561" y="93"/>
                    <a:pt x="561" y="93"/>
                  </a:cubicBezTo>
                  <a:cubicBezTo>
                    <a:pt x="552" y="93"/>
                    <a:pt x="552" y="93"/>
                    <a:pt x="552" y="93"/>
                  </a:cubicBezTo>
                  <a:cubicBezTo>
                    <a:pt x="579" y="23"/>
                    <a:pt x="579" y="23"/>
                    <a:pt x="579" y="23"/>
                  </a:cubicBezTo>
                  <a:cubicBezTo>
                    <a:pt x="587" y="23"/>
                    <a:pt x="587" y="23"/>
                    <a:pt x="587" y="23"/>
                  </a:cubicBezTo>
                  <a:lnTo>
                    <a:pt x="615" y="93"/>
                  </a:lnTo>
                  <a:close/>
                  <a:moveTo>
                    <a:pt x="595" y="66"/>
                  </a:moveTo>
                  <a:cubicBezTo>
                    <a:pt x="584" y="36"/>
                    <a:pt x="584" y="36"/>
                    <a:pt x="584" y="36"/>
                  </a:cubicBezTo>
                  <a:cubicBezTo>
                    <a:pt x="584" y="35"/>
                    <a:pt x="583" y="34"/>
                    <a:pt x="583" y="31"/>
                  </a:cubicBezTo>
                  <a:cubicBezTo>
                    <a:pt x="583" y="31"/>
                    <a:pt x="583" y="31"/>
                    <a:pt x="583" y="31"/>
                  </a:cubicBezTo>
                  <a:cubicBezTo>
                    <a:pt x="582" y="33"/>
                    <a:pt x="582" y="35"/>
                    <a:pt x="582" y="36"/>
                  </a:cubicBezTo>
                  <a:cubicBezTo>
                    <a:pt x="571" y="66"/>
                    <a:pt x="571" y="66"/>
                    <a:pt x="571" y="66"/>
                  </a:cubicBezTo>
                  <a:lnTo>
                    <a:pt x="595" y="66"/>
                  </a:lnTo>
                  <a:close/>
                  <a:moveTo>
                    <a:pt x="659" y="45"/>
                  </a:moveTo>
                  <a:cubicBezTo>
                    <a:pt x="629" y="87"/>
                    <a:pt x="629" y="87"/>
                    <a:pt x="629" y="87"/>
                  </a:cubicBezTo>
                  <a:cubicBezTo>
                    <a:pt x="659" y="87"/>
                    <a:pt x="659" y="87"/>
                    <a:pt x="659" y="87"/>
                  </a:cubicBezTo>
                  <a:cubicBezTo>
                    <a:pt x="659" y="93"/>
                    <a:pt x="659" y="93"/>
                    <a:pt x="659" y="93"/>
                  </a:cubicBezTo>
                  <a:cubicBezTo>
                    <a:pt x="617" y="93"/>
                    <a:pt x="617" y="93"/>
                    <a:pt x="617" y="93"/>
                  </a:cubicBezTo>
                  <a:cubicBezTo>
                    <a:pt x="617" y="91"/>
                    <a:pt x="617" y="91"/>
                    <a:pt x="617" y="91"/>
                  </a:cubicBezTo>
                  <a:cubicBezTo>
                    <a:pt x="647" y="50"/>
                    <a:pt x="647" y="50"/>
                    <a:pt x="647" y="50"/>
                  </a:cubicBezTo>
                  <a:cubicBezTo>
                    <a:pt x="620" y="50"/>
                    <a:pt x="620" y="50"/>
                    <a:pt x="620" y="50"/>
                  </a:cubicBezTo>
                  <a:cubicBezTo>
                    <a:pt x="620" y="43"/>
                    <a:pt x="620" y="43"/>
                    <a:pt x="620" y="43"/>
                  </a:cubicBezTo>
                  <a:cubicBezTo>
                    <a:pt x="659" y="43"/>
                    <a:pt x="659" y="43"/>
                    <a:pt x="659" y="43"/>
                  </a:cubicBezTo>
                  <a:lnTo>
                    <a:pt x="659" y="45"/>
                  </a:lnTo>
                  <a:close/>
                  <a:moveTo>
                    <a:pt x="706" y="93"/>
                  </a:moveTo>
                  <a:cubicBezTo>
                    <a:pt x="698" y="93"/>
                    <a:pt x="698" y="93"/>
                    <a:pt x="698" y="93"/>
                  </a:cubicBezTo>
                  <a:cubicBezTo>
                    <a:pt x="698" y="85"/>
                    <a:pt x="698" y="85"/>
                    <a:pt x="698" y="85"/>
                  </a:cubicBezTo>
                  <a:cubicBezTo>
                    <a:pt x="698" y="85"/>
                    <a:pt x="698" y="85"/>
                    <a:pt x="698" y="85"/>
                  </a:cubicBezTo>
                  <a:cubicBezTo>
                    <a:pt x="694" y="92"/>
                    <a:pt x="689" y="95"/>
                    <a:pt x="682" y="95"/>
                  </a:cubicBezTo>
                  <a:cubicBezTo>
                    <a:pt x="670" y="95"/>
                    <a:pt x="664" y="88"/>
                    <a:pt x="664" y="73"/>
                  </a:cubicBezTo>
                  <a:cubicBezTo>
                    <a:pt x="664" y="43"/>
                    <a:pt x="664" y="43"/>
                    <a:pt x="664" y="43"/>
                  </a:cubicBezTo>
                  <a:cubicBezTo>
                    <a:pt x="672" y="43"/>
                    <a:pt x="672" y="43"/>
                    <a:pt x="672" y="43"/>
                  </a:cubicBezTo>
                  <a:cubicBezTo>
                    <a:pt x="672" y="72"/>
                    <a:pt x="672" y="72"/>
                    <a:pt x="672" y="72"/>
                  </a:cubicBezTo>
                  <a:cubicBezTo>
                    <a:pt x="672" y="83"/>
                    <a:pt x="676" y="88"/>
                    <a:pt x="685" y="88"/>
                  </a:cubicBezTo>
                  <a:cubicBezTo>
                    <a:pt x="688" y="88"/>
                    <a:pt x="692" y="86"/>
                    <a:pt x="694" y="84"/>
                  </a:cubicBezTo>
                  <a:cubicBezTo>
                    <a:pt x="697" y="81"/>
                    <a:pt x="698" y="77"/>
                    <a:pt x="698" y="72"/>
                  </a:cubicBezTo>
                  <a:cubicBezTo>
                    <a:pt x="698" y="43"/>
                    <a:pt x="698" y="43"/>
                    <a:pt x="698" y="43"/>
                  </a:cubicBezTo>
                  <a:cubicBezTo>
                    <a:pt x="706" y="43"/>
                    <a:pt x="706" y="43"/>
                    <a:pt x="706" y="43"/>
                  </a:cubicBezTo>
                  <a:lnTo>
                    <a:pt x="706" y="93"/>
                  </a:lnTo>
                  <a:close/>
                  <a:moveTo>
                    <a:pt x="745" y="51"/>
                  </a:moveTo>
                  <a:cubicBezTo>
                    <a:pt x="743" y="50"/>
                    <a:pt x="741" y="50"/>
                    <a:pt x="739" y="50"/>
                  </a:cubicBezTo>
                  <a:cubicBezTo>
                    <a:pt x="735" y="50"/>
                    <a:pt x="733" y="51"/>
                    <a:pt x="730" y="54"/>
                  </a:cubicBezTo>
                  <a:cubicBezTo>
                    <a:pt x="728" y="57"/>
                    <a:pt x="726" y="62"/>
                    <a:pt x="726" y="68"/>
                  </a:cubicBezTo>
                  <a:cubicBezTo>
                    <a:pt x="726" y="93"/>
                    <a:pt x="726" y="93"/>
                    <a:pt x="726" y="93"/>
                  </a:cubicBezTo>
                  <a:cubicBezTo>
                    <a:pt x="718" y="93"/>
                    <a:pt x="718" y="93"/>
                    <a:pt x="718" y="93"/>
                  </a:cubicBezTo>
                  <a:cubicBezTo>
                    <a:pt x="718" y="43"/>
                    <a:pt x="718" y="43"/>
                    <a:pt x="718" y="43"/>
                  </a:cubicBezTo>
                  <a:cubicBezTo>
                    <a:pt x="726" y="43"/>
                    <a:pt x="726" y="43"/>
                    <a:pt x="726" y="43"/>
                  </a:cubicBezTo>
                  <a:cubicBezTo>
                    <a:pt x="726" y="53"/>
                    <a:pt x="726" y="53"/>
                    <a:pt x="726" y="53"/>
                  </a:cubicBezTo>
                  <a:cubicBezTo>
                    <a:pt x="727" y="53"/>
                    <a:pt x="727" y="53"/>
                    <a:pt x="727" y="53"/>
                  </a:cubicBezTo>
                  <a:cubicBezTo>
                    <a:pt x="728" y="50"/>
                    <a:pt x="730" y="47"/>
                    <a:pt x="732" y="45"/>
                  </a:cubicBezTo>
                  <a:cubicBezTo>
                    <a:pt x="734" y="43"/>
                    <a:pt x="737" y="42"/>
                    <a:pt x="740" y="42"/>
                  </a:cubicBezTo>
                  <a:cubicBezTo>
                    <a:pt x="742" y="42"/>
                    <a:pt x="744" y="42"/>
                    <a:pt x="745" y="43"/>
                  </a:cubicBezTo>
                  <a:lnTo>
                    <a:pt x="745" y="51"/>
                  </a:lnTo>
                  <a:close/>
                  <a:moveTo>
                    <a:pt x="790" y="70"/>
                  </a:moveTo>
                  <a:cubicBezTo>
                    <a:pt x="755" y="70"/>
                    <a:pt x="755" y="70"/>
                    <a:pt x="755" y="70"/>
                  </a:cubicBezTo>
                  <a:cubicBezTo>
                    <a:pt x="755" y="76"/>
                    <a:pt x="756" y="80"/>
                    <a:pt x="759" y="83"/>
                  </a:cubicBezTo>
                  <a:cubicBezTo>
                    <a:pt x="762" y="86"/>
                    <a:pt x="766" y="88"/>
                    <a:pt x="771" y="88"/>
                  </a:cubicBezTo>
                  <a:cubicBezTo>
                    <a:pt x="777" y="88"/>
                    <a:pt x="782" y="86"/>
                    <a:pt x="787" y="82"/>
                  </a:cubicBezTo>
                  <a:cubicBezTo>
                    <a:pt x="787" y="90"/>
                    <a:pt x="787" y="90"/>
                    <a:pt x="787" y="90"/>
                  </a:cubicBezTo>
                  <a:cubicBezTo>
                    <a:pt x="782" y="93"/>
                    <a:pt x="777" y="95"/>
                    <a:pt x="769" y="95"/>
                  </a:cubicBezTo>
                  <a:cubicBezTo>
                    <a:pt x="762" y="95"/>
                    <a:pt x="757" y="93"/>
                    <a:pt x="753" y="88"/>
                  </a:cubicBezTo>
                  <a:cubicBezTo>
                    <a:pt x="748" y="84"/>
                    <a:pt x="746" y="77"/>
                    <a:pt x="746" y="68"/>
                  </a:cubicBezTo>
                  <a:cubicBezTo>
                    <a:pt x="746" y="60"/>
                    <a:pt x="749" y="54"/>
                    <a:pt x="753" y="49"/>
                  </a:cubicBezTo>
                  <a:cubicBezTo>
                    <a:pt x="758" y="44"/>
                    <a:pt x="763" y="42"/>
                    <a:pt x="770" y="42"/>
                  </a:cubicBezTo>
                  <a:cubicBezTo>
                    <a:pt x="776" y="42"/>
                    <a:pt x="782" y="44"/>
                    <a:pt x="785" y="49"/>
                  </a:cubicBezTo>
                  <a:cubicBezTo>
                    <a:pt x="789" y="53"/>
                    <a:pt x="790" y="59"/>
                    <a:pt x="790" y="66"/>
                  </a:cubicBezTo>
                  <a:lnTo>
                    <a:pt x="790" y="70"/>
                  </a:lnTo>
                  <a:close/>
                  <a:moveTo>
                    <a:pt x="782" y="63"/>
                  </a:moveTo>
                  <a:cubicBezTo>
                    <a:pt x="782" y="59"/>
                    <a:pt x="781" y="55"/>
                    <a:pt x="779" y="53"/>
                  </a:cubicBezTo>
                  <a:cubicBezTo>
                    <a:pt x="777" y="50"/>
                    <a:pt x="773" y="49"/>
                    <a:pt x="769" y="49"/>
                  </a:cubicBezTo>
                  <a:cubicBezTo>
                    <a:pt x="766" y="49"/>
                    <a:pt x="762" y="50"/>
                    <a:pt x="760" y="53"/>
                  </a:cubicBezTo>
                  <a:cubicBezTo>
                    <a:pt x="757" y="55"/>
                    <a:pt x="755" y="59"/>
                    <a:pt x="755" y="63"/>
                  </a:cubicBezTo>
                  <a:lnTo>
                    <a:pt x="782" y="63"/>
                  </a:lnTo>
                  <a:close/>
                  <a:moveTo>
                    <a:pt x="50" y="57"/>
                  </a:moveTo>
                  <a:cubicBezTo>
                    <a:pt x="50" y="9"/>
                    <a:pt x="50" y="9"/>
                    <a:pt x="50" y="9"/>
                  </a:cubicBezTo>
                  <a:cubicBezTo>
                    <a:pt x="0" y="16"/>
                    <a:pt x="0" y="16"/>
                    <a:pt x="0" y="16"/>
                  </a:cubicBezTo>
                  <a:cubicBezTo>
                    <a:pt x="0" y="57"/>
                    <a:pt x="0" y="57"/>
                    <a:pt x="0" y="57"/>
                  </a:cubicBezTo>
                  <a:lnTo>
                    <a:pt x="50" y="57"/>
                  </a:lnTo>
                  <a:close/>
                  <a:moveTo>
                    <a:pt x="52" y="57"/>
                  </a:moveTo>
                  <a:cubicBezTo>
                    <a:pt x="116" y="57"/>
                    <a:pt x="116" y="57"/>
                    <a:pt x="116" y="57"/>
                  </a:cubicBezTo>
                  <a:cubicBezTo>
                    <a:pt x="116" y="0"/>
                    <a:pt x="116" y="0"/>
                    <a:pt x="116" y="0"/>
                  </a:cubicBezTo>
                  <a:cubicBezTo>
                    <a:pt x="52" y="9"/>
                    <a:pt x="52" y="9"/>
                    <a:pt x="52" y="9"/>
                  </a:cubicBezTo>
                  <a:lnTo>
                    <a:pt x="52" y="57"/>
                  </a:lnTo>
                  <a:close/>
                  <a:moveTo>
                    <a:pt x="50" y="59"/>
                  </a:moveTo>
                  <a:cubicBezTo>
                    <a:pt x="0" y="59"/>
                    <a:pt x="0" y="59"/>
                    <a:pt x="0" y="59"/>
                  </a:cubicBezTo>
                  <a:cubicBezTo>
                    <a:pt x="0" y="100"/>
                    <a:pt x="0" y="100"/>
                    <a:pt x="0" y="100"/>
                  </a:cubicBezTo>
                  <a:cubicBezTo>
                    <a:pt x="50" y="107"/>
                    <a:pt x="50" y="107"/>
                    <a:pt x="50" y="107"/>
                  </a:cubicBezTo>
                  <a:lnTo>
                    <a:pt x="50" y="59"/>
                  </a:lnTo>
                  <a:close/>
                  <a:moveTo>
                    <a:pt x="52" y="59"/>
                  </a:moveTo>
                  <a:cubicBezTo>
                    <a:pt x="52" y="107"/>
                    <a:pt x="52" y="107"/>
                    <a:pt x="52" y="107"/>
                  </a:cubicBezTo>
                  <a:cubicBezTo>
                    <a:pt x="116" y="116"/>
                    <a:pt x="116" y="116"/>
                    <a:pt x="116" y="116"/>
                  </a:cubicBezTo>
                  <a:cubicBezTo>
                    <a:pt x="116" y="59"/>
                    <a:pt x="116" y="59"/>
                    <a:pt x="116" y="59"/>
                  </a:cubicBezTo>
                  <a:lnTo>
                    <a:pt x="5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6" rIns="91415" bIns="45706" numCol="1" anchor="t" anchorCtr="0" compatLnSpc="1">
              <a:prstTxWarp prst="textNoShape">
                <a:avLst/>
              </a:prstTxWarp>
            </a:bodyPr>
            <a:lstStyle/>
            <a:p>
              <a:pPr defTabSz="914192">
                <a:defRPr/>
              </a:pPr>
              <a:endParaRPr lang="en-US" sz="1765" dirty="0">
                <a:solidFill>
                  <a:srgbClr val="505050"/>
                </a:solidFill>
                <a:latin typeface="Segoe UI"/>
              </a:endParaRPr>
            </a:p>
          </p:txBody>
        </p:sp>
        <p:sp>
          <p:nvSpPr>
            <p:cNvPr id="57" name="TextBox 56"/>
            <p:cNvSpPr txBox="1"/>
            <p:nvPr/>
          </p:nvSpPr>
          <p:spPr>
            <a:xfrm>
              <a:off x="7154469" y="1872358"/>
              <a:ext cx="5554884" cy="1294785"/>
            </a:xfrm>
            <a:prstGeom prst="rect">
              <a:avLst/>
            </a:prstGeom>
            <a:noFill/>
          </p:spPr>
          <p:txBody>
            <a:bodyPr wrap="none" lIns="179226" tIns="143381" rIns="179226" bIns="143381" rtlCol="0">
              <a:spAutoFit/>
            </a:bodyPr>
            <a:lstStyle/>
            <a:p>
              <a:pPr defTabSz="914192">
                <a:lnSpc>
                  <a:spcPct val="90000"/>
                </a:lnSpc>
                <a:defRPr/>
              </a:pPr>
              <a:r>
                <a:rPr lang="en-GB" sz="1765" dirty="0">
                  <a:solidFill>
                    <a:srgbClr val="FFFFFF"/>
                  </a:solidFill>
                  <a:latin typeface="Segoe UI"/>
                </a:rPr>
                <a:t>Azure Site Recovery</a:t>
              </a:r>
            </a:p>
          </p:txBody>
        </p:sp>
      </p:grpSp>
      <p:sp>
        <p:nvSpPr>
          <p:cNvPr id="53" name="Freeform 207"/>
          <p:cNvSpPr>
            <a:spLocks noEditPoints="1"/>
          </p:cNvSpPr>
          <p:nvPr/>
        </p:nvSpPr>
        <p:spPr bwMode="black">
          <a:xfrm>
            <a:off x="2974854" y="3438255"/>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567" dirty="0">
              <a:solidFill>
                <a:srgbClr val="FFFFFF"/>
              </a:solidFill>
              <a:latin typeface="Segoe UI"/>
            </a:endParaRPr>
          </a:p>
        </p:txBody>
      </p:sp>
      <p:sp>
        <p:nvSpPr>
          <p:cNvPr id="61" name="Left-Right Arrow 60"/>
          <p:cNvSpPr/>
          <p:nvPr/>
        </p:nvSpPr>
        <p:spPr bwMode="auto">
          <a:xfrm>
            <a:off x="4389012" y="2805886"/>
            <a:ext cx="3897404" cy="553198"/>
          </a:xfrm>
          <a:prstGeom prst="leftRightArrow">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4" rIns="179146" bIns="143314" numCol="1" spcCol="0" rtlCol="0" fromWordArt="0" anchor="ctr" anchorCtr="0" forceAA="0" compatLnSpc="1">
            <a:prstTxWarp prst="textNoShape">
              <a:avLst/>
            </a:prstTxWarp>
            <a:noAutofit/>
          </a:bodyPr>
          <a:lstStyle/>
          <a:p>
            <a:pPr algn="ctr" defTabSz="895643">
              <a:defRPr/>
            </a:pPr>
            <a:r>
              <a:rPr lang="en-US" sz="1567" b="1" dirty="0">
                <a:solidFill>
                  <a:srgbClr val="FFFFFF"/>
                </a:solidFill>
                <a:latin typeface="Segoe UI"/>
              </a:rPr>
              <a:t>ASR Replication</a:t>
            </a:r>
          </a:p>
        </p:txBody>
      </p:sp>
      <p:sp>
        <p:nvSpPr>
          <p:cNvPr id="3" name="TextBox 2"/>
          <p:cNvSpPr txBox="1"/>
          <p:nvPr/>
        </p:nvSpPr>
        <p:spPr>
          <a:xfrm>
            <a:off x="792154" y="3450958"/>
            <a:ext cx="2076353" cy="117970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961" dirty="0">
                <a:gradFill>
                  <a:gsLst>
                    <a:gs pos="2917">
                      <a:srgbClr val="FFFFFF"/>
                    </a:gs>
                    <a:gs pos="30000">
                      <a:srgbClr val="FFFFFF"/>
                    </a:gs>
                  </a:gsLst>
                  <a:lin ang="5400000" scaled="0"/>
                </a:gradFill>
                <a:latin typeface="Segoe UI"/>
              </a:rPr>
              <a:t>App Front End</a:t>
            </a:r>
            <a:br>
              <a:rPr lang="en-US" sz="1961" dirty="0">
                <a:gradFill>
                  <a:gsLst>
                    <a:gs pos="2917">
                      <a:srgbClr val="FFFFFF"/>
                    </a:gs>
                    <a:gs pos="30000">
                      <a:srgbClr val="FFFFFF"/>
                    </a:gs>
                  </a:gsLst>
                  <a:lin ang="5400000" scaled="0"/>
                </a:gradFill>
                <a:latin typeface="Segoe UI"/>
              </a:rPr>
            </a:br>
            <a:endParaRPr lang="en-US" sz="1961" dirty="0">
              <a:gradFill>
                <a:gsLst>
                  <a:gs pos="2917">
                    <a:srgbClr val="FFFFFF"/>
                  </a:gs>
                  <a:gs pos="30000">
                    <a:srgbClr val="FFFFFF"/>
                  </a:gs>
                </a:gsLst>
                <a:lin ang="5400000" scaled="0"/>
              </a:gradFill>
              <a:latin typeface="Segoe UI"/>
            </a:endParaRPr>
          </a:p>
          <a:p>
            <a:pPr defTabSz="914192">
              <a:lnSpc>
                <a:spcPct val="90000"/>
              </a:lnSpc>
              <a:spcAft>
                <a:spcPts val="588"/>
              </a:spcAft>
              <a:defRPr/>
            </a:pPr>
            <a:r>
              <a:rPr lang="en-US" sz="1961" dirty="0">
                <a:gradFill>
                  <a:gsLst>
                    <a:gs pos="2917">
                      <a:srgbClr val="FFFFFF"/>
                    </a:gs>
                    <a:gs pos="30000">
                      <a:srgbClr val="FFFFFF"/>
                    </a:gs>
                  </a:gsLst>
                  <a:lin ang="5400000" scaled="0"/>
                </a:gradFill>
                <a:latin typeface="Segoe UI"/>
              </a:rPr>
              <a:t>App Tier</a:t>
            </a:r>
          </a:p>
        </p:txBody>
      </p:sp>
      <p:sp>
        <p:nvSpPr>
          <p:cNvPr id="62" name="TextBox 61"/>
          <p:cNvSpPr txBox="1"/>
          <p:nvPr/>
        </p:nvSpPr>
        <p:spPr>
          <a:xfrm>
            <a:off x="792154" y="2668515"/>
            <a:ext cx="1717953" cy="843535"/>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961" dirty="0">
                <a:gradFill>
                  <a:gsLst>
                    <a:gs pos="2917">
                      <a:srgbClr val="FFFFFF"/>
                    </a:gs>
                    <a:gs pos="30000">
                      <a:srgbClr val="FFFFFF"/>
                    </a:gs>
                  </a:gsLst>
                  <a:lin ang="5400000" scaled="0"/>
                </a:gradFill>
                <a:latin typeface="Segoe UI"/>
              </a:rPr>
              <a:t>SQL Backend</a:t>
            </a:r>
          </a:p>
        </p:txBody>
      </p:sp>
      <p:sp>
        <p:nvSpPr>
          <p:cNvPr id="63" name="Freeform 207"/>
          <p:cNvSpPr>
            <a:spLocks noEditPoints="1"/>
          </p:cNvSpPr>
          <p:nvPr/>
        </p:nvSpPr>
        <p:spPr bwMode="black">
          <a:xfrm>
            <a:off x="2974854" y="2831294"/>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567" dirty="0">
              <a:solidFill>
                <a:srgbClr val="FFFFFF"/>
              </a:solidFill>
              <a:latin typeface="Segoe UI"/>
            </a:endParaRPr>
          </a:p>
        </p:txBody>
      </p:sp>
      <p:sp>
        <p:nvSpPr>
          <p:cNvPr id="64" name="TextBox 63"/>
          <p:cNvSpPr txBox="1"/>
          <p:nvPr/>
        </p:nvSpPr>
        <p:spPr>
          <a:xfrm>
            <a:off x="2284344" y="5684321"/>
            <a:ext cx="1967589" cy="271549"/>
          </a:xfrm>
          <a:prstGeom prst="rect">
            <a:avLst/>
          </a:prstGeom>
          <a:noFill/>
        </p:spPr>
        <p:txBody>
          <a:bodyPr wrap="square" lIns="0" tIns="0" rIns="0" bIns="0" rtlCol="0">
            <a:spAutoFit/>
          </a:bodyPr>
          <a:lstStyle/>
          <a:p>
            <a:pPr defTabSz="914192">
              <a:lnSpc>
                <a:spcPct val="90000"/>
              </a:lnSpc>
              <a:spcAft>
                <a:spcPts val="588"/>
              </a:spcAft>
              <a:defRPr/>
            </a:pPr>
            <a:r>
              <a:rPr lang="en-US" sz="1961" dirty="0">
                <a:gradFill>
                  <a:gsLst>
                    <a:gs pos="2917">
                      <a:srgbClr val="FFFFFF"/>
                    </a:gs>
                    <a:gs pos="30000">
                      <a:srgbClr val="FFFFFF"/>
                    </a:gs>
                  </a:gsLst>
                  <a:lin ang="5400000" scaled="0"/>
                </a:gradFill>
                <a:latin typeface="Segoe UI"/>
              </a:rPr>
              <a:t>Primary Site</a:t>
            </a:r>
          </a:p>
        </p:txBody>
      </p:sp>
      <p:sp>
        <p:nvSpPr>
          <p:cNvPr id="65" name="TextBox 64"/>
          <p:cNvSpPr txBox="1"/>
          <p:nvPr/>
        </p:nvSpPr>
        <p:spPr>
          <a:xfrm>
            <a:off x="8562026" y="5653547"/>
            <a:ext cx="2117726" cy="301749"/>
          </a:xfrm>
          <a:prstGeom prst="rect">
            <a:avLst/>
          </a:prstGeom>
          <a:noFill/>
        </p:spPr>
        <p:txBody>
          <a:bodyPr wrap="square" lIns="0" tIns="0" rIns="0" bIns="0" rtlCol="0">
            <a:spAutoFit/>
          </a:bodyPr>
          <a:lstStyle/>
          <a:p>
            <a:pPr defTabSz="914192">
              <a:defRPr/>
            </a:pPr>
            <a:r>
              <a:rPr lang="en-US" sz="1961" dirty="0">
                <a:gradFill>
                  <a:gsLst>
                    <a:gs pos="2917">
                      <a:srgbClr val="FFFFFF"/>
                    </a:gs>
                    <a:gs pos="30000">
                      <a:srgbClr val="FFFFFF"/>
                    </a:gs>
                  </a:gsLst>
                  <a:lin ang="5400000" scaled="0"/>
                </a:gradFill>
                <a:latin typeface="Segoe UI"/>
              </a:rPr>
              <a:t>Azure</a:t>
            </a:r>
          </a:p>
        </p:txBody>
      </p:sp>
      <p:sp>
        <p:nvSpPr>
          <p:cNvPr id="21" name="Rectangle 20"/>
          <p:cNvSpPr/>
          <p:nvPr/>
        </p:nvSpPr>
        <p:spPr bwMode="auto">
          <a:xfrm>
            <a:off x="838973" y="2419423"/>
            <a:ext cx="4388029" cy="318195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7024654" y="2480249"/>
            <a:ext cx="4287480" cy="3121128"/>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 name="Picture 27"/>
          <p:cNvPicPr>
            <a:picLocks noChangeAspect="1"/>
          </p:cNvPicPr>
          <p:nvPr/>
        </p:nvPicPr>
        <p:blipFill>
          <a:blip r:embed="rId3">
            <a:duotone>
              <a:prstClr val="black"/>
              <a:schemeClr val="tx1">
                <a:tint val="45000"/>
                <a:satMod val="400000"/>
              </a:schemeClr>
            </a:duotone>
          </a:blip>
          <a:stretch>
            <a:fillRect/>
          </a:stretch>
        </p:blipFill>
        <p:spPr>
          <a:xfrm>
            <a:off x="8499926" y="2913153"/>
            <a:ext cx="715025" cy="604248"/>
          </a:xfrm>
          <a:prstGeom prst="rect">
            <a:avLst/>
          </a:prstGeom>
          <a:solidFill>
            <a:schemeClr val="bg2">
              <a:alpha val="0"/>
            </a:schemeClr>
          </a:solidFill>
        </p:spPr>
      </p:pic>
      <p:pic>
        <p:nvPicPr>
          <p:cNvPr id="30" name="Picture 29"/>
          <p:cNvPicPr>
            <a:picLocks noChangeAspect="1"/>
          </p:cNvPicPr>
          <p:nvPr/>
        </p:nvPicPr>
        <p:blipFill>
          <a:blip r:embed="rId3">
            <a:duotone>
              <a:prstClr val="black"/>
              <a:schemeClr val="tx1">
                <a:tint val="45000"/>
                <a:satMod val="400000"/>
              </a:schemeClr>
            </a:duotone>
          </a:blip>
          <a:stretch>
            <a:fillRect/>
          </a:stretch>
        </p:blipFill>
        <p:spPr>
          <a:xfrm>
            <a:off x="8499926" y="3838996"/>
            <a:ext cx="715025" cy="561131"/>
          </a:xfrm>
          <a:prstGeom prst="rect">
            <a:avLst/>
          </a:prstGeom>
          <a:solidFill>
            <a:schemeClr val="bg2">
              <a:alpha val="0"/>
            </a:schemeClr>
          </a:solidFill>
        </p:spPr>
      </p:pic>
      <p:sp>
        <p:nvSpPr>
          <p:cNvPr id="31" name="TextBox 30"/>
          <p:cNvSpPr txBox="1"/>
          <p:nvPr/>
        </p:nvSpPr>
        <p:spPr>
          <a:xfrm>
            <a:off x="9421568" y="3305912"/>
            <a:ext cx="1792597" cy="533981"/>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765" dirty="0">
                <a:gradFill>
                  <a:gsLst>
                    <a:gs pos="2917">
                      <a:srgbClr val="FFFFFF"/>
                    </a:gs>
                    <a:gs pos="30000">
                      <a:srgbClr val="FFFFFF"/>
                    </a:gs>
                  </a:gsLst>
                  <a:lin ang="5400000" scaled="0"/>
                </a:gradFill>
                <a:latin typeface="Segoe UI"/>
              </a:rPr>
              <a:t>Azure Storage</a:t>
            </a:r>
          </a:p>
        </p:txBody>
      </p:sp>
      <p:sp>
        <p:nvSpPr>
          <p:cNvPr id="29" name="Freeform 207"/>
          <p:cNvSpPr>
            <a:spLocks noEditPoints="1"/>
          </p:cNvSpPr>
          <p:nvPr/>
        </p:nvSpPr>
        <p:spPr bwMode="black">
          <a:xfrm>
            <a:off x="2974854" y="4113571"/>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567" dirty="0">
              <a:solidFill>
                <a:srgbClr val="FFFFFF"/>
              </a:solidFill>
              <a:latin typeface="Segoe UI"/>
            </a:endParaRPr>
          </a:p>
        </p:txBody>
      </p:sp>
      <p:sp>
        <p:nvSpPr>
          <p:cNvPr id="2" name="TextBox 1"/>
          <p:cNvSpPr txBox="1"/>
          <p:nvPr/>
        </p:nvSpPr>
        <p:spPr>
          <a:xfrm>
            <a:off x="103488" y="6137584"/>
            <a:ext cx="12201098" cy="577897"/>
          </a:xfrm>
          <a:prstGeom prst="rect">
            <a:avLst/>
          </a:prstGeom>
          <a:noFill/>
        </p:spPr>
        <p:txBody>
          <a:bodyPr wrap="none" lIns="182854" tIns="146284" rIns="182854" bIns="146284" rtlCol="0">
            <a:spAutoFit/>
          </a:bodyPr>
          <a:lstStyle/>
          <a:p>
            <a:pPr defTabSz="914367">
              <a:lnSpc>
                <a:spcPct val="90000"/>
              </a:lnSpc>
              <a:spcAft>
                <a:spcPts val="600"/>
              </a:spcAft>
              <a:defRPr/>
            </a:pPr>
            <a:r>
              <a:rPr lang="en-US" sz="2000" dirty="0">
                <a:gradFill>
                  <a:gsLst>
                    <a:gs pos="2917">
                      <a:srgbClr val="FFFFFF"/>
                    </a:gs>
                    <a:gs pos="30000">
                      <a:srgbClr val="FFFFFF"/>
                    </a:gs>
                  </a:gsLst>
                  <a:lin ang="5400000" scaled="0"/>
                </a:gradFill>
                <a:latin typeface="Segoe UI"/>
              </a:rPr>
              <a:t>Above shows DR to Azure however same Hero scenario is applicable for On Premise to On Premise DR.</a:t>
            </a:r>
          </a:p>
        </p:txBody>
      </p:sp>
      <p:sp>
        <p:nvSpPr>
          <p:cNvPr id="27" name="Freeform 207"/>
          <p:cNvSpPr>
            <a:spLocks noEditPoints="1"/>
          </p:cNvSpPr>
          <p:nvPr/>
        </p:nvSpPr>
        <p:spPr bwMode="black">
          <a:xfrm>
            <a:off x="2974854" y="4873126"/>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567" dirty="0">
              <a:solidFill>
                <a:srgbClr val="FFFFFF"/>
              </a:solidFill>
              <a:latin typeface="Segoe UI"/>
            </a:endParaRPr>
          </a:p>
        </p:txBody>
      </p:sp>
      <p:sp>
        <p:nvSpPr>
          <p:cNvPr id="32" name="TextBox 31"/>
          <p:cNvSpPr txBox="1"/>
          <p:nvPr/>
        </p:nvSpPr>
        <p:spPr>
          <a:xfrm>
            <a:off x="792154" y="4761187"/>
            <a:ext cx="1717953" cy="832723"/>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961" dirty="0">
                <a:gradFill>
                  <a:gsLst>
                    <a:gs pos="2917">
                      <a:srgbClr val="FFFFFF"/>
                    </a:gs>
                    <a:gs pos="30000">
                      <a:srgbClr val="FFFFFF"/>
                    </a:gs>
                  </a:gsLst>
                  <a:lin ang="5400000" scaled="0"/>
                </a:gradFill>
                <a:latin typeface="Segoe UI"/>
              </a:rPr>
              <a:t>Active Directory</a:t>
            </a:r>
          </a:p>
        </p:txBody>
      </p:sp>
      <p:sp>
        <p:nvSpPr>
          <p:cNvPr id="33" name="Left-Right Arrow 32"/>
          <p:cNvSpPr/>
          <p:nvPr/>
        </p:nvSpPr>
        <p:spPr bwMode="auto">
          <a:xfrm>
            <a:off x="4440189" y="4798538"/>
            <a:ext cx="3897404" cy="592947"/>
          </a:xfrm>
          <a:prstGeom prst="leftRightArrow">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4" rIns="179146" bIns="143314" numCol="1" spcCol="0" rtlCol="0" fromWordArt="0" anchor="ctr" anchorCtr="0" forceAA="0" compatLnSpc="1">
            <a:prstTxWarp prst="textNoShape">
              <a:avLst/>
            </a:prstTxWarp>
            <a:noAutofit/>
          </a:bodyPr>
          <a:lstStyle/>
          <a:p>
            <a:pPr algn="ctr" defTabSz="895643">
              <a:defRPr/>
            </a:pPr>
            <a:r>
              <a:rPr lang="en-US" sz="1567" b="1" dirty="0">
                <a:solidFill>
                  <a:srgbClr val="FFFFFF"/>
                </a:solidFill>
                <a:latin typeface="Segoe UI"/>
              </a:rPr>
              <a:t>ASR Replication</a:t>
            </a:r>
          </a:p>
        </p:txBody>
      </p:sp>
      <p:pic>
        <p:nvPicPr>
          <p:cNvPr id="34" name="Picture 33"/>
          <p:cNvPicPr>
            <a:picLocks noChangeAspect="1"/>
          </p:cNvPicPr>
          <p:nvPr/>
        </p:nvPicPr>
        <p:blipFill>
          <a:blip r:embed="rId3">
            <a:duotone>
              <a:prstClr val="black"/>
              <a:schemeClr val="tx1">
                <a:tint val="45000"/>
                <a:satMod val="400000"/>
              </a:schemeClr>
            </a:duotone>
          </a:blip>
          <a:stretch>
            <a:fillRect/>
          </a:stretch>
        </p:blipFill>
        <p:spPr>
          <a:xfrm>
            <a:off x="8499926" y="4885720"/>
            <a:ext cx="715025" cy="561131"/>
          </a:xfrm>
          <a:prstGeom prst="rect">
            <a:avLst/>
          </a:prstGeom>
          <a:solidFill>
            <a:schemeClr val="bg2">
              <a:alpha val="0"/>
            </a:schemeClr>
          </a:solidFill>
        </p:spPr>
      </p:pic>
    </p:spTree>
    <p:extLst>
      <p:ext uri="{BB962C8B-B14F-4D97-AF65-F5344CB8AC3E}">
        <p14:creationId xmlns:p14="http://schemas.microsoft.com/office/powerpoint/2010/main" val="17556049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urved Connector 3"/>
          <p:cNvCxnSpPr>
            <a:endCxn id="66" idx="0"/>
          </p:cNvCxnSpPr>
          <p:nvPr/>
        </p:nvCxnSpPr>
        <p:spPr>
          <a:xfrm>
            <a:off x="7156806" y="1362637"/>
            <a:ext cx="2026766" cy="1117610"/>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cxnSp>
        <p:nvCxnSpPr>
          <p:cNvPr id="5" name="Curved Connector 4"/>
          <p:cNvCxnSpPr>
            <a:endCxn id="21" idx="0"/>
          </p:cNvCxnSpPr>
          <p:nvPr/>
        </p:nvCxnSpPr>
        <p:spPr>
          <a:xfrm rot="10800000" flipV="1">
            <a:off x="3048168" y="1337639"/>
            <a:ext cx="2256297" cy="1081784"/>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sp>
        <p:nvSpPr>
          <p:cNvPr id="6" name="TextBox 5"/>
          <p:cNvSpPr txBox="1"/>
          <p:nvPr/>
        </p:nvSpPr>
        <p:spPr>
          <a:xfrm rot="1892436">
            <a:off x="7846657" y="1830723"/>
            <a:ext cx="1336893" cy="259571"/>
          </a:xfrm>
          <a:prstGeom prst="rect">
            <a:avLst/>
          </a:prstGeom>
          <a:noFill/>
        </p:spPr>
        <p:txBody>
          <a:bodyPr wrap="square" lIns="89573" tIns="44786" rIns="89573" bIns="44786" rtlCol="0">
            <a:spAutoFit/>
          </a:bodyPr>
          <a:lstStyle/>
          <a:p>
            <a:pPr algn="ctr" defTabSz="895643">
              <a:defRPr/>
            </a:pPr>
            <a:r>
              <a:rPr lang="en-US" sz="1077" b="1" dirty="0">
                <a:solidFill>
                  <a:srgbClr val="FFFFFF"/>
                </a:solidFill>
                <a:latin typeface="Segoe UI Light"/>
                <a:cs typeface="Segoe UI" panose="020B0502040204020203" pitchFamily="34" charset="0"/>
              </a:rPr>
              <a:t>DR Orchestration</a:t>
            </a:r>
          </a:p>
        </p:txBody>
      </p:sp>
      <p:sp>
        <p:nvSpPr>
          <p:cNvPr id="7" name="TextBox 6"/>
          <p:cNvSpPr txBox="1"/>
          <p:nvPr/>
        </p:nvSpPr>
        <p:spPr>
          <a:xfrm rot="20032479">
            <a:off x="3233775" y="1738084"/>
            <a:ext cx="1336893" cy="259571"/>
          </a:xfrm>
          <a:prstGeom prst="rect">
            <a:avLst/>
          </a:prstGeom>
          <a:noFill/>
        </p:spPr>
        <p:txBody>
          <a:bodyPr wrap="square" lIns="89573" tIns="44786" rIns="89573" bIns="44786" rtlCol="0">
            <a:spAutoFit/>
          </a:bodyPr>
          <a:lstStyle/>
          <a:p>
            <a:pPr algn="ctr" defTabSz="895643">
              <a:defRPr/>
            </a:pPr>
            <a:r>
              <a:rPr lang="en-US" sz="1077" b="1" dirty="0">
                <a:solidFill>
                  <a:srgbClr val="FFFFFF"/>
                </a:solidFill>
                <a:latin typeface="Segoe UI Light"/>
                <a:cs typeface="Segoe UI" panose="020B0502040204020203" pitchFamily="34" charset="0"/>
              </a:rPr>
              <a:t>DR Orchestration</a:t>
            </a:r>
          </a:p>
        </p:txBody>
      </p:sp>
      <p:sp>
        <p:nvSpPr>
          <p:cNvPr id="47" name="Title 1"/>
          <p:cNvSpPr txBox="1">
            <a:spLocks/>
          </p:cNvSpPr>
          <p:nvPr/>
        </p:nvSpPr>
        <p:spPr>
          <a:xfrm>
            <a:off x="301666" y="95433"/>
            <a:ext cx="11890334" cy="1220261"/>
          </a:xfrm>
          <a:prstGeom prst="rect">
            <a:avLst/>
          </a:prstGeom>
        </p:spPr>
        <p:txBody>
          <a:bodyPr lIns="89573" tIns="44786" rIns="89573" bIns="44786"/>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defTabSz="896350">
              <a:defRPr/>
            </a:pPr>
            <a:r>
              <a:rPr lang="it-IT" sz="3528" spc="-98" dirty="0">
                <a:gradFill flip="none" rotWithShape="1">
                  <a:gsLst>
                    <a:gs pos="0">
                      <a:srgbClr val="FFFFFF">
                        <a:lumMod val="75000"/>
                        <a:lumOff val="25000"/>
                      </a:srgbClr>
                    </a:gs>
                    <a:gs pos="86000">
                      <a:srgbClr val="FFFFFF">
                        <a:lumMod val="75000"/>
                        <a:lumOff val="25000"/>
                      </a:srgbClr>
                    </a:gs>
                  </a:gsLst>
                  <a:lin ang="5400000" scaled="0"/>
                  <a:tileRect/>
                </a:gradFill>
                <a:cs typeface="Segoe UI Light" panose="020B0502040204020203" pitchFamily="34" charset="0"/>
              </a:rPr>
              <a:t>ASR Hero Scenario - with AD Replication and SQL Availability Group</a:t>
            </a:r>
          </a:p>
        </p:txBody>
      </p:sp>
      <p:sp>
        <p:nvSpPr>
          <p:cNvPr id="48" name="TextBox 47"/>
          <p:cNvSpPr txBox="1"/>
          <p:nvPr/>
        </p:nvSpPr>
        <p:spPr>
          <a:xfrm>
            <a:off x="5436850" y="5437557"/>
            <a:ext cx="2315059" cy="274958"/>
          </a:xfrm>
          <a:prstGeom prst="rect">
            <a:avLst/>
          </a:prstGeom>
          <a:noFill/>
        </p:spPr>
        <p:txBody>
          <a:bodyPr wrap="square" lIns="89573" tIns="44786" rIns="89573" bIns="44786" rtlCol="0">
            <a:spAutoFit/>
          </a:bodyPr>
          <a:lstStyle/>
          <a:p>
            <a:pPr algn="ctr" defTabSz="895643">
              <a:defRPr/>
            </a:pPr>
            <a:endParaRPr lang="en-US" sz="1175" b="1" dirty="0">
              <a:solidFill>
                <a:srgbClr val="FFFFFF"/>
              </a:solidFill>
              <a:latin typeface="Segoe UI"/>
            </a:endParaRPr>
          </a:p>
        </p:txBody>
      </p:sp>
      <p:sp>
        <p:nvSpPr>
          <p:cNvPr id="88" name="Left-Right Arrow 87"/>
          <p:cNvSpPr/>
          <p:nvPr/>
        </p:nvSpPr>
        <p:spPr bwMode="auto">
          <a:xfrm>
            <a:off x="4447701" y="3698954"/>
            <a:ext cx="3897404" cy="592947"/>
          </a:xfrm>
          <a:prstGeom prst="leftRightArrow">
            <a:avLst/>
          </a:prstGeom>
          <a:solidFill>
            <a:srgbClr val="00B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4" rIns="179146" bIns="143314" numCol="1" spcCol="0" rtlCol="0" fromWordArt="0" anchor="ctr" anchorCtr="0" forceAA="0" compatLnSpc="1">
            <a:prstTxWarp prst="textNoShape">
              <a:avLst/>
            </a:prstTxWarp>
            <a:noAutofit/>
          </a:bodyPr>
          <a:lstStyle/>
          <a:p>
            <a:pPr algn="ctr" defTabSz="895643">
              <a:defRPr/>
            </a:pPr>
            <a:r>
              <a:rPr lang="en-US" sz="1567" b="1" dirty="0">
                <a:solidFill>
                  <a:srgbClr val="FFFFFF"/>
                </a:solidFill>
                <a:latin typeface="Segoe UI"/>
              </a:rPr>
              <a:t>ASR Replication</a:t>
            </a:r>
          </a:p>
        </p:txBody>
      </p:sp>
      <p:grpSp>
        <p:nvGrpSpPr>
          <p:cNvPr id="54" name="Group 53"/>
          <p:cNvGrpSpPr/>
          <p:nvPr/>
        </p:nvGrpSpPr>
        <p:grpSpPr>
          <a:xfrm>
            <a:off x="5034966" y="716751"/>
            <a:ext cx="2368500" cy="1195130"/>
            <a:chOff x="7154469" y="295273"/>
            <a:chExt cx="5554884" cy="2871870"/>
          </a:xfrm>
        </p:grpSpPr>
        <p:sp>
          <p:nvSpPr>
            <p:cNvPr id="55" name="Freeform 128"/>
            <p:cNvSpPr>
              <a:spLocks noChangeAspect="1"/>
            </p:cNvSpPr>
            <p:nvPr/>
          </p:nvSpPr>
          <p:spPr bwMode="black">
            <a:xfrm>
              <a:off x="7493944" y="295273"/>
              <a:ext cx="4783425" cy="26340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extLst/>
          </p:spPr>
          <p:txBody>
            <a:bodyPr vert="horz" wrap="square" lIns="87850" tIns="43926" rIns="87850" bIns="43926" numCol="1" anchor="b" anchorCtr="1" compatLnSpc="1">
              <a:prstTxWarp prst="textNoShape">
                <a:avLst/>
              </a:prstTxWarp>
            </a:bodyPr>
            <a:lstStyle/>
            <a:p>
              <a:pPr defTabSz="895785">
                <a:defRPr/>
              </a:pPr>
              <a:endParaRPr lang="en-US" sz="1667" dirty="0">
                <a:solidFill>
                  <a:srgbClr val="000000"/>
                </a:solidFill>
                <a:latin typeface="Segoe UI"/>
              </a:endParaRPr>
            </a:p>
          </p:txBody>
        </p:sp>
        <p:sp>
          <p:nvSpPr>
            <p:cNvPr id="56" name="Freeform 86"/>
            <p:cNvSpPr>
              <a:spLocks noEditPoints="1"/>
            </p:cNvSpPr>
            <p:nvPr/>
          </p:nvSpPr>
          <p:spPr bwMode="black">
            <a:xfrm>
              <a:off x="8790159" y="1057186"/>
              <a:ext cx="2908034" cy="388111"/>
            </a:xfrm>
            <a:custGeom>
              <a:avLst/>
              <a:gdLst>
                <a:gd name="T0" fmla="*/ 197 w 790"/>
                <a:gd name="T1" fmla="*/ 42 h 116"/>
                <a:gd name="T2" fmla="*/ 180 w 790"/>
                <a:gd name="T3" fmla="*/ 93 h 116"/>
                <a:gd name="T4" fmla="*/ 174 w 790"/>
                <a:gd name="T5" fmla="*/ 77 h 116"/>
                <a:gd name="T6" fmla="*/ 193 w 790"/>
                <a:gd name="T7" fmla="*/ 23 h 116"/>
                <a:gd name="T8" fmla="*/ 217 w 790"/>
                <a:gd name="T9" fmla="*/ 84 h 116"/>
                <a:gd name="T10" fmla="*/ 257 w 790"/>
                <a:gd name="T11" fmla="*/ 25 h 116"/>
                <a:gd name="T12" fmla="*/ 246 w 790"/>
                <a:gd name="T13" fmla="*/ 25 h 116"/>
                <a:gd name="T14" fmla="*/ 257 w 790"/>
                <a:gd name="T15" fmla="*/ 25 h 116"/>
                <a:gd name="T16" fmla="*/ 255 w 790"/>
                <a:gd name="T17" fmla="*/ 43 h 116"/>
                <a:gd name="T18" fmla="*/ 302 w 790"/>
                <a:gd name="T19" fmla="*/ 65 h 116"/>
                <a:gd name="T20" fmla="*/ 276 w 790"/>
                <a:gd name="T21" fmla="*/ 93 h 116"/>
                <a:gd name="T22" fmla="*/ 276 w 790"/>
                <a:gd name="T23" fmla="*/ 51 h 116"/>
                <a:gd name="T24" fmla="*/ 310 w 790"/>
                <a:gd name="T25" fmla="*/ 63 h 116"/>
                <a:gd name="T26" fmla="*/ 356 w 790"/>
                <a:gd name="T27" fmla="*/ 85 h 116"/>
                <a:gd name="T28" fmla="*/ 318 w 790"/>
                <a:gd name="T29" fmla="*/ 69 h 116"/>
                <a:gd name="T30" fmla="*/ 356 w 790"/>
                <a:gd name="T31" fmla="*/ 50 h 116"/>
                <a:gd name="T32" fmla="*/ 356 w 790"/>
                <a:gd name="T33" fmla="*/ 71 h 116"/>
                <a:gd name="T34" fmla="*/ 330 w 790"/>
                <a:gd name="T35" fmla="*/ 54 h 116"/>
                <a:gd name="T36" fmla="*/ 352 w 790"/>
                <a:gd name="T37" fmla="*/ 83 h 116"/>
                <a:gd name="T38" fmla="*/ 399 w 790"/>
                <a:gd name="T39" fmla="*/ 95 h 116"/>
                <a:gd name="T40" fmla="*/ 400 w 790"/>
                <a:gd name="T41" fmla="*/ 42 h 116"/>
                <a:gd name="T42" fmla="*/ 412 w 790"/>
                <a:gd name="T43" fmla="*/ 54 h 116"/>
                <a:gd name="T44" fmla="*/ 387 w 790"/>
                <a:gd name="T45" fmla="*/ 83 h 116"/>
                <a:gd name="T46" fmla="*/ 496 w 790"/>
                <a:gd name="T47" fmla="*/ 43 h 116"/>
                <a:gd name="T48" fmla="*/ 462 w 790"/>
                <a:gd name="T49" fmla="*/ 53 h 116"/>
                <a:gd name="T50" fmla="*/ 441 w 790"/>
                <a:gd name="T51" fmla="*/ 93 h 116"/>
                <a:gd name="T52" fmla="*/ 445 w 790"/>
                <a:gd name="T53" fmla="*/ 85 h 116"/>
                <a:gd name="T54" fmla="*/ 466 w 790"/>
                <a:gd name="T55" fmla="*/ 43 h 116"/>
                <a:gd name="T56" fmla="*/ 478 w 790"/>
                <a:gd name="T57" fmla="*/ 81 h 116"/>
                <a:gd name="T58" fmla="*/ 526 w 790"/>
                <a:gd name="T59" fmla="*/ 90 h 116"/>
                <a:gd name="T60" fmla="*/ 512 w 790"/>
                <a:gd name="T61" fmla="*/ 88 h 116"/>
                <a:gd name="T62" fmla="*/ 503 w 790"/>
                <a:gd name="T63" fmla="*/ 66 h 116"/>
                <a:gd name="T64" fmla="*/ 528 w 790"/>
                <a:gd name="T65" fmla="*/ 44 h 116"/>
                <a:gd name="T66" fmla="*/ 508 w 790"/>
                <a:gd name="T67" fmla="*/ 56 h 116"/>
                <a:gd name="T68" fmla="*/ 530 w 790"/>
                <a:gd name="T69" fmla="*/ 80 h 116"/>
                <a:gd name="T70" fmla="*/ 568 w 790"/>
                <a:gd name="T71" fmla="*/ 74 h 116"/>
                <a:gd name="T72" fmla="*/ 587 w 790"/>
                <a:gd name="T73" fmla="*/ 23 h 116"/>
                <a:gd name="T74" fmla="*/ 583 w 790"/>
                <a:gd name="T75" fmla="*/ 31 h 116"/>
                <a:gd name="T76" fmla="*/ 595 w 790"/>
                <a:gd name="T77" fmla="*/ 66 h 116"/>
                <a:gd name="T78" fmla="*/ 659 w 790"/>
                <a:gd name="T79" fmla="*/ 93 h 116"/>
                <a:gd name="T80" fmla="*/ 620 w 790"/>
                <a:gd name="T81" fmla="*/ 50 h 116"/>
                <a:gd name="T82" fmla="*/ 706 w 790"/>
                <a:gd name="T83" fmla="*/ 93 h 116"/>
                <a:gd name="T84" fmla="*/ 682 w 790"/>
                <a:gd name="T85" fmla="*/ 95 h 116"/>
                <a:gd name="T86" fmla="*/ 672 w 790"/>
                <a:gd name="T87" fmla="*/ 72 h 116"/>
                <a:gd name="T88" fmla="*/ 698 w 790"/>
                <a:gd name="T89" fmla="*/ 43 h 116"/>
                <a:gd name="T90" fmla="*/ 739 w 790"/>
                <a:gd name="T91" fmla="*/ 50 h 116"/>
                <a:gd name="T92" fmla="*/ 718 w 790"/>
                <a:gd name="T93" fmla="*/ 93 h 116"/>
                <a:gd name="T94" fmla="*/ 727 w 790"/>
                <a:gd name="T95" fmla="*/ 53 h 116"/>
                <a:gd name="T96" fmla="*/ 745 w 790"/>
                <a:gd name="T97" fmla="*/ 51 h 116"/>
                <a:gd name="T98" fmla="*/ 771 w 790"/>
                <a:gd name="T99" fmla="*/ 88 h 116"/>
                <a:gd name="T100" fmla="*/ 753 w 790"/>
                <a:gd name="T101" fmla="*/ 88 h 116"/>
                <a:gd name="T102" fmla="*/ 785 w 790"/>
                <a:gd name="T103" fmla="*/ 49 h 116"/>
                <a:gd name="T104" fmla="*/ 779 w 790"/>
                <a:gd name="T105" fmla="*/ 53 h 116"/>
                <a:gd name="T106" fmla="*/ 782 w 790"/>
                <a:gd name="T107" fmla="*/ 63 h 116"/>
                <a:gd name="T108" fmla="*/ 0 w 790"/>
                <a:gd name="T109" fmla="*/ 57 h 116"/>
                <a:gd name="T110" fmla="*/ 116 w 790"/>
                <a:gd name="T111" fmla="*/ 0 h 116"/>
                <a:gd name="T112" fmla="*/ 0 w 790"/>
                <a:gd name="T113" fmla="*/ 59 h 116"/>
                <a:gd name="T114" fmla="*/ 52 w 790"/>
                <a:gd name="T115" fmla="*/ 59 h 116"/>
                <a:gd name="T116" fmla="*/ 52 w 790"/>
                <a:gd name="T117" fmla="*/ 5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116">
                  <a:moveTo>
                    <a:pt x="242" y="23"/>
                  </a:moveTo>
                  <a:cubicBezTo>
                    <a:pt x="222" y="93"/>
                    <a:pt x="222" y="93"/>
                    <a:pt x="222" y="93"/>
                  </a:cubicBezTo>
                  <a:cubicBezTo>
                    <a:pt x="212" y="93"/>
                    <a:pt x="212" y="93"/>
                    <a:pt x="212" y="93"/>
                  </a:cubicBezTo>
                  <a:cubicBezTo>
                    <a:pt x="197" y="42"/>
                    <a:pt x="197" y="42"/>
                    <a:pt x="197" y="42"/>
                  </a:cubicBezTo>
                  <a:cubicBezTo>
                    <a:pt x="197" y="40"/>
                    <a:pt x="196" y="37"/>
                    <a:pt x="196" y="35"/>
                  </a:cubicBezTo>
                  <a:cubicBezTo>
                    <a:pt x="196" y="35"/>
                    <a:pt x="196" y="35"/>
                    <a:pt x="196" y="35"/>
                  </a:cubicBezTo>
                  <a:cubicBezTo>
                    <a:pt x="196" y="37"/>
                    <a:pt x="195" y="39"/>
                    <a:pt x="195" y="42"/>
                  </a:cubicBezTo>
                  <a:cubicBezTo>
                    <a:pt x="180" y="93"/>
                    <a:pt x="180" y="93"/>
                    <a:pt x="180" y="93"/>
                  </a:cubicBezTo>
                  <a:cubicBezTo>
                    <a:pt x="171" y="93"/>
                    <a:pt x="171" y="93"/>
                    <a:pt x="171" y="93"/>
                  </a:cubicBezTo>
                  <a:cubicBezTo>
                    <a:pt x="150" y="23"/>
                    <a:pt x="150" y="23"/>
                    <a:pt x="150" y="23"/>
                  </a:cubicBezTo>
                  <a:cubicBezTo>
                    <a:pt x="159" y="23"/>
                    <a:pt x="159" y="23"/>
                    <a:pt x="159" y="23"/>
                  </a:cubicBezTo>
                  <a:cubicBezTo>
                    <a:pt x="174" y="77"/>
                    <a:pt x="174" y="77"/>
                    <a:pt x="174" y="77"/>
                  </a:cubicBezTo>
                  <a:cubicBezTo>
                    <a:pt x="175" y="79"/>
                    <a:pt x="175" y="82"/>
                    <a:pt x="175" y="84"/>
                  </a:cubicBezTo>
                  <a:cubicBezTo>
                    <a:pt x="175" y="84"/>
                    <a:pt x="175" y="84"/>
                    <a:pt x="175" y="84"/>
                  </a:cubicBezTo>
                  <a:cubicBezTo>
                    <a:pt x="176" y="82"/>
                    <a:pt x="176" y="80"/>
                    <a:pt x="177" y="77"/>
                  </a:cubicBezTo>
                  <a:cubicBezTo>
                    <a:pt x="193" y="23"/>
                    <a:pt x="193" y="23"/>
                    <a:pt x="193" y="23"/>
                  </a:cubicBezTo>
                  <a:cubicBezTo>
                    <a:pt x="201" y="23"/>
                    <a:pt x="201" y="23"/>
                    <a:pt x="201" y="23"/>
                  </a:cubicBezTo>
                  <a:cubicBezTo>
                    <a:pt x="215" y="77"/>
                    <a:pt x="215" y="77"/>
                    <a:pt x="215" y="77"/>
                  </a:cubicBezTo>
                  <a:cubicBezTo>
                    <a:pt x="216" y="79"/>
                    <a:pt x="216" y="82"/>
                    <a:pt x="217" y="84"/>
                  </a:cubicBezTo>
                  <a:cubicBezTo>
                    <a:pt x="217" y="84"/>
                    <a:pt x="217" y="84"/>
                    <a:pt x="217" y="84"/>
                  </a:cubicBezTo>
                  <a:cubicBezTo>
                    <a:pt x="217" y="82"/>
                    <a:pt x="217" y="80"/>
                    <a:pt x="218" y="77"/>
                  </a:cubicBezTo>
                  <a:cubicBezTo>
                    <a:pt x="233" y="23"/>
                    <a:pt x="233" y="23"/>
                    <a:pt x="233" y="23"/>
                  </a:cubicBezTo>
                  <a:lnTo>
                    <a:pt x="242" y="23"/>
                  </a:lnTo>
                  <a:close/>
                  <a:moveTo>
                    <a:pt x="257" y="25"/>
                  </a:moveTo>
                  <a:cubicBezTo>
                    <a:pt x="257" y="26"/>
                    <a:pt x="256" y="28"/>
                    <a:pt x="255" y="29"/>
                  </a:cubicBezTo>
                  <a:cubicBezTo>
                    <a:pt x="254" y="30"/>
                    <a:pt x="253" y="30"/>
                    <a:pt x="252" y="30"/>
                  </a:cubicBezTo>
                  <a:cubicBezTo>
                    <a:pt x="250" y="30"/>
                    <a:pt x="249" y="30"/>
                    <a:pt x="248" y="29"/>
                  </a:cubicBezTo>
                  <a:cubicBezTo>
                    <a:pt x="247" y="28"/>
                    <a:pt x="246" y="27"/>
                    <a:pt x="246" y="25"/>
                  </a:cubicBezTo>
                  <a:cubicBezTo>
                    <a:pt x="246" y="24"/>
                    <a:pt x="247" y="22"/>
                    <a:pt x="248" y="21"/>
                  </a:cubicBezTo>
                  <a:cubicBezTo>
                    <a:pt x="249" y="20"/>
                    <a:pt x="250" y="20"/>
                    <a:pt x="252" y="20"/>
                  </a:cubicBezTo>
                  <a:cubicBezTo>
                    <a:pt x="253" y="20"/>
                    <a:pt x="254" y="20"/>
                    <a:pt x="255" y="21"/>
                  </a:cubicBezTo>
                  <a:cubicBezTo>
                    <a:pt x="256" y="22"/>
                    <a:pt x="257" y="24"/>
                    <a:pt x="257" y="25"/>
                  </a:cubicBezTo>
                  <a:close/>
                  <a:moveTo>
                    <a:pt x="255" y="93"/>
                  </a:moveTo>
                  <a:cubicBezTo>
                    <a:pt x="247" y="93"/>
                    <a:pt x="247" y="93"/>
                    <a:pt x="247" y="93"/>
                  </a:cubicBezTo>
                  <a:cubicBezTo>
                    <a:pt x="247" y="43"/>
                    <a:pt x="247" y="43"/>
                    <a:pt x="247" y="43"/>
                  </a:cubicBezTo>
                  <a:cubicBezTo>
                    <a:pt x="255" y="43"/>
                    <a:pt x="255" y="43"/>
                    <a:pt x="255" y="43"/>
                  </a:cubicBezTo>
                  <a:lnTo>
                    <a:pt x="255" y="93"/>
                  </a:lnTo>
                  <a:close/>
                  <a:moveTo>
                    <a:pt x="310" y="93"/>
                  </a:moveTo>
                  <a:cubicBezTo>
                    <a:pt x="302" y="93"/>
                    <a:pt x="302" y="93"/>
                    <a:pt x="302" y="93"/>
                  </a:cubicBezTo>
                  <a:cubicBezTo>
                    <a:pt x="302" y="65"/>
                    <a:pt x="302" y="65"/>
                    <a:pt x="302" y="65"/>
                  </a:cubicBezTo>
                  <a:cubicBezTo>
                    <a:pt x="302" y="54"/>
                    <a:pt x="298" y="49"/>
                    <a:pt x="290" y="49"/>
                  </a:cubicBezTo>
                  <a:cubicBezTo>
                    <a:pt x="286" y="49"/>
                    <a:pt x="282" y="50"/>
                    <a:pt x="280" y="53"/>
                  </a:cubicBezTo>
                  <a:cubicBezTo>
                    <a:pt x="277" y="56"/>
                    <a:pt x="276" y="60"/>
                    <a:pt x="276" y="65"/>
                  </a:cubicBezTo>
                  <a:cubicBezTo>
                    <a:pt x="276" y="93"/>
                    <a:pt x="276" y="93"/>
                    <a:pt x="276" y="93"/>
                  </a:cubicBezTo>
                  <a:cubicBezTo>
                    <a:pt x="268" y="93"/>
                    <a:pt x="268" y="93"/>
                    <a:pt x="268" y="93"/>
                  </a:cubicBezTo>
                  <a:cubicBezTo>
                    <a:pt x="268" y="43"/>
                    <a:pt x="268" y="43"/>
                    <a:pt x="268" y="43"/>
                  </a:cubicBezTo>
                  <a:cubicBezTo>
                    <a:pt x="276" y="43"/>
                    <a:pt x="276" y="43"/>
                    <a:pt x="276" y="43"/>
                  </a:cubicBezTo>
                  <a:cubicBezTo>
                    <a:pt x="276" y="51"/>
                    <a:pt x="276" y="51"/>
                    <a:pt x="276" y="51"/>
                  </a:cubicBezTo>
                  <a:cubicBezTo>
                    <a:pt x="276" y="51"/>
                    <a:pt x="276" y="51"/>
                    <a:pt x="276" y="51"/>
                  </a:cubicBezTo>
                  <a:cubicBezTo>
                    <a:pt x="280" y="45"/>
                    <a:pt x="285" y="42"/>
                    <a:pt x="293" y="42"/>
                  </a:cubicBezTo>
                  <a:cubicBezTo>
                    <a:pt x="298" y="42"/>
                    <a:pt x="302" y="44"/>
                    <a:pt x="305" y="47"/>
                  </a:cubicBezTo>
                  <a:cubicBezTo>
                    <a:pt x="308" y="51"/>
                    <a:pt x="310" y="56"/>
                    <a:pt x="310" y="63"/>
                  </a:cubicBezTo>
                  <a:lnTo>
                    <a:pt x="310" y="93"/>
                  </a:lnTo>
                  <a:close/>
                  <a:moveTo>
                    <a:pt x="364" y="93"/>
                  </a:moveTo>
                  <a:cubicBezTo>
                    <a:pt x="356" y="93"/>
                    <a:pt x="356" y="93"/>
                    <a:pt x="356" y="93"/>
                  </a:cubicBezTo>
                  <a:cubicBezTo>
                    <a:pt x="356" y="85"/>
                    <a:pt x="356" y="85"/>
                    <a:pt x="356" y="85"/>
                  </a:cubicBezTo>
                  <a:cubicBezTo>
                    <a:pt x="356" y="85"/>
                    <a:pt x="356" y="85"/>
                    <a:pt x="356" y="85"/>
                  </a:cubicBezTo>
                  <a:cubicBezTo>
                    <a:pt x="352" y="91"/>
                    <a:pt x="346" y="95"/>
                    <a:pt x="339" y="95"/>
                  </a:cubicBezTo>
                  <a:cubicBezTo>
                    <a:pt x="332" y="95"/>
                    <a:pt x="327" y="92"/>
                    <a:pt x="324" y="88"/>
                  </a:cubicBezTo>
                  <a:cubicBezTo>
                    <a:pt x="320" y="84"/>
                    <a:pt x="318" y="77"/>
                    <a:pt x="318" y="69"/>
                  </a:cubicBezTo>
                  <a:cubicBezTo>
                    <a:pt x="318" y="61"/>
                    <a:pt x="320" y="54"/>
                    <a:pt x="324" y="49"/>
                  </a:cubicBezTo>
                  <a:cubicBezTo>
                    <a:pt x="328" y="44"/>
                    <a:pt x="334" y="42"/>
                    <a:pt x="341" y="42"/>
                  </a:cubicBezTo>
                  <a:cubicBezTo>
                    <a:pt x="348" y="42"/>
                    <a:pt x="353" y="45"/>
                    <a:pt x="356" y="50"/>
                  </a:cubicBezTo>
                  <a:cubicBezTo>
                    <a:pt x="356" y="50"/>
                    <a:pt x="356" y="50"/>
                    <a:pt x="356" y="50"/>
                  </a:cubicBezTo>
                  <a:cubicBezTo>
                    <a:pt x="356" y="19"/>
                    <a:pt x="356" y="19"/>
                    <a:pt x="356" y="19"/>
                  </a:cubicBezTo>
                  <a:cubicBezTo>
                    <a:pt x="364" y="19"/>
                    <a:pt x="364" y="19"/>
                    <a:pt x="364" y="19"/>
                  </a:cubicBezTo>
                  <a:lnTo>
                    <a:pt x="364" y="93"/>
                  </a:lnTo>
                  <a:close/>
                  <a:moveTo>
                    <a:pt x="356" y="71"/>
                  </a:moveTo>
                  <a:cubicBezTo>
                    <a:pt x="356" y="63"/>
                    <a:pt x="356" y="63"/>
                    <a:pt x="356" y="63"/>
                  </a:cubicBezTo>
                  <a:cubicBezTo>
                    <a:pt x="356" y="59"/>
                    <a:pt x="355" y="56"/>
                    <a:pt x="352" y="53"/>
                  </a:cubicBezTo>
                  <a:cubicBezTo>
                    <a:pt x="349" y="50"/>
                    <a:pt x="346" y="49"/>
                    <a:pt x="342" y="49"/>
                  </a:cubicBezTo>
                  <a:cubicBezTo>
                    <a:pt x="337" y="49"/>
                    <a:pt x="333" y="51"/>
                    <a:pt x="330" y="54"/>
                  </a:cubicBezTo>
                  <a:cubicBezTo>
                    <a:pt x="327" y="58"/>
                    <a:pt x="326" y="63"/>
                    <a:pt x="326" y="69"/>
                  </a:cubicBezTo>
                  <a:cubicBezTo>
                    <a:pt x="326" y="75"/>
                    <a:pt x="327" y="80"/>
                    <a:pt x="330" y="83"/>
                  </a:cubicBezTo>
                  <a:cubicBezTo>
                    <a:pt x="333" y="86"/>
                    <a:pt x="337" y="88"/>
                    <a:pt x="341" y="88"/>
                  </a:cubicBezTo>
                  <a:cubicBezTo>
                    <a:pt x="345" y="88"/>
                    <a:pt x="349" y="86"/>
                    <a:pt x="352" y="83"/>
                  </a:cubicBezTo>
                  <a:cubicBezTo>
                    <a:pt x="355" y="80"/>
                    <a:pt x="356" y="76"/>
                    <a:pt x="356" y="71"/>
                  </a:cubicBezTo>
                  <a:close/>
                  <a:moveTo>
                    <a:pt x="424" y="68"/>
                  </a:moveTo>
                  <a:cubicBezTo>
                    <a:pt x="424" y="76"/>
                    <a:pt x="422" y="83"/>
                    <a:pt x="417" y="87"/>
                  </a:cubicBezTo>
                  <a:cubicBezTo>
                    <a:pt x="413" y="92"/>
                    <a:pt x="407" y="95"/>
                    <a:pt x="399" y="95"/>
                  </a:cubicBezTo>
                  <a:cubicBezTo>
                    <a:pt x="392" y="95"/>
                    <a:pt x="386" y="92"/>
                    <a:pt x="381" y="87"/>
                  </a:cubicBezTo>
                  <a:cubicBezTo>
                    <a:pt x="377" y="83"/>
                    <a:pt x="375" y="77"/>
                    <a:pt x="375" y="69"/>
                  </a:cubicBezTo>
                  <a:cubicBezTo>
                    <a:pt x="375" y="60"/>
                    <a:pt x="377" y="53"/>
                    <a:pt x="382" y="49"/>
                  </a:cubicBezTo>
                  <a:cubicBezTo>
                    <a:pt x="387" y="44"/>
                    <a:pt x="393" y="42"/>
                    <a:pt x="400" y="42"/>
                  </a:cubicBezTo>
                  <a:cubicBezTo>
                    <a:pt x="408" y="42"/>
                    <a:pt x="414" y="44"/>
                    <a:pt x="418" y="49"/>
                  </a:cubicBezTo>
                  <a:cubicBezTo>
                    <a:pt x="422" y="53"/>
                    <a:pt x="424" y="60"/>
                    <a:pt x="424" y="68"/>
                  </a:cubicBezTo>
                  <a:close/>
                  <a:moveTo>
                    <a:pt x="416" y="68"/>
                  </a:moveTo>
                  <a:cubicBezTo>
                    <a:pt x="416" y="62"/>
                    <a:pt x="415" y="57"/>
                    <a:pt x="412" y="54"/>
                  </a:cubicBezTo>
                  <a:cubicBezTo>
                    <a:pt x="409" y="50"/>
                    <a:pt x="405" y="49"/>
                    <a:pt x="400" y="49"/>
                  </a:cubicBezTo>
                  <a:cubicBezTo>
                    <a:pt x="395" y="49"/>
                    <a:pt x="391" y="50"/>
                    <a:pt x="388" y="54"/>
                  </a:cubicBezTo>
                  <a:cubicBezTo>
                    <a:pt x="384" y="57"/>
                    <a:pt x="383" y="62"/>
                    <a:pt x="383" y="69"/>
                  </a:cubicBezTo>
                  <a:cubicBezTo>
                    <a:pt x="383" y="75"/>
                    <a:pt x="384" y="79"/>
                    <a:pt x="387" y="83"/>
                  </a:cubicBezTo>
                  <a:cubicBezTo>
                    <a:pt x="391" y="86"/>
                    <a:pt x="395" y="88"/>
                    <a:pt x="400" y="88"/>
                  </a:cubicBezTo>
                  <a:cubicBezTo>
                    <a:pt x="405" y="88"/>
                    <a:pt x="409" y="86"/>
                    <a:pt x="412" y="83"/>
                  </a:cubicBezTo>
                  <a:cubicBezTo>
                    <a:pt x="415" y="79"/>
                    <a:pt x="416" y="75"/>
                    <a:pt x="416" y="68"/>
                  </a:cubicBezTo>
                  <a:close/>
                  <a:moveTo>
                    <a:pt x="496" y="43"/>
                  </a:moveTo>
                  <a:cubicBezTo>
                    <a:pt x="481" y="93"/>
                    <a:pt x="481" y="93"/>
                    <a:pt x="481" y="93"/>
                  </a:cubicBezTo>
                  <a:cubicBezTo>
                    <a:pt x="473" y="93"/>
                    <a:pt x="473" y="93"/>
                    <a:pt x="473" y="93"/>
                  </a:cubicBezTo>
                  <a:cubicBezTo>
                    <a:pt x="462" y="57"/>
                    <a:pt x="462" y="57"/>
                    <a:pt x="462" y="57"/>
                  </a:cubicBezTo>
                  <a:cubicBezTo>
                    <a:pt x="462" y="56"/>
                    <a:pt x="462" y="55"/>
                    <a:pt x="462" y="53"/>
                  </a:cubicBezTo>
                  <a:cubicBezTo>
                    <a:pt x="461" y="53"/>
                    <a:pt x="461" y="53"/>
                    <a:pt x="461" y="53"/>
                  </a:cubicBezTo>
                  <a:cubicBezTo>
                    <a:pt x="461" y="54"/>
                    <a:pt x="461" y="55"/>
                    <a:pt x="460" y="57"/>
                  </a:cubicBezTo>
                  <a:cubicBezTo>
                    <a:pt x="449" y="93"/>
                    <a:pt x="449" y="93"/>
                    <a:pt x="449" y="93"/>
                  </a:cubicBezTo>
                  <a:cubicBezTo>
                    <a:pt x="441" y="93"/>
                    <a:pt x="441" y="93"/>
                    <a:pt x="441" y="93"/>
                  </a:cubicBezTo>
                  <a:cubicBezTo>
                    <a:pt x="426" y="43"/>
                    <a:pt x="426" y="43"/>
                    <a:pt x="426" y="43"/>
                  </a:cubicBezTo>
                  <a:cubicBezTo>
                    <a:pt x="434" y="43"/>
                    <a:pt x="434" y="43"/>
                    <a:pt x="434" y="43"/>
                  </a:cubicBezTo>
                  <a:cubicBezTo>
                    <a:pt x="445" y="81"/>
                    <a:pt x="445" y="81"/>
                    <a:pt x="445" y="81"/>
                  </a:cubicBezTo>
                  <a:cubicBezTo>
                    <a:pt x="445" y="82"/>
                    <a:pt x="445" y="84"/>
                    <a:pt x="445" y="85"/>
                  </a:cubicBezTo>
                  <a:cubicBezTo>
                    <a:pt x="446" y="85"/>
                    <a:pt x="446" y="85"/>
                    <a:pt x="446" y="85"/>
                  </a:cubicBezTo>
                  <a:cubicBezTo>
                    <a:pt x="446" y="84"/>
                    <a:pt x="446" y="83"/>
                    <a:pt x="447" y="81"/>
                  </a:cubicBezTo>
                  <a:cubicBezTo>
                    <a:pt x="458" y="43"/>
                    <a:pt x="458" y="43"/>
                    <a:pt x="458" y="43"/>
                  </a:cubicBezTo>
                  <a:cubicBezTo>
                    <a:pt x="466" y="43"/>
                    <a:pt x="466" y="43"/>
                    <a:pt x="466" y="43"/>
                  </a:cubicBezTo>
                  <a:cubicBezTo>
                    <a:pt x="476" y="81"/>
                    <a:pt x="476" y="81"/>
                    <a:pt x="476" y="81"/>
                  </a:cubicBezTo>
                  <a:cubicBezTo>
                    <a:pt x="476" y="82"/>
                    <a:pt x="477" y="84"/>
                    <a:pt x="477" y="86"/>
                  </a:cubicBezTo>
                  <a:cubicBezTo>
                    <a:pt x="477" y="86"/>
                    <a:pt x="477" y="86"/>
                    <a:pt x="477" y="86"/>
                  </a:cubicBezTo>
                  <a:cubicBezTo>
                    <a:pt x="477" y="84"/>
                    <a:pt x="477" y="83"/>
                    <a:pt x="478" y="81"/>
                  </a:cubicBezTo>
                  <a:cubicBezTo>
                    <a:pt x="488" y="43"/>
                    <a:pt x="488" y="43"/>
                    <a:pt x="488" y="43"/>
                  </a:cubicBezTo>
                  <a:lnTo>
                    <a:pt x="496" y="43"/>
                  </a:lnTo>
                  <a:close/>
                  <a:moveTo>
                    <a:pt x="530" y="80"/>
                  </a:moveTo>
                  <a:cubicBezTo>
                    <a:pt x="530" y="84"/>
                    <a:pt x="529" y="88"/>
                    <a:pt x="526" y="90"/>
                  </a:cubicBezTo>
                  <a:cubicBezTo>
                    <a:pt x="522" y="93"/>
                    <a:pt x="518" y="95"/>
                    <a:pt x="512" y="95"/>
                  </a:cubicBezTo>
                  <a:cubicBezTo>
                    <a:pt x="507" y="95"/>
                    <a:pt x="503" y="94"/>
                    <a:pt x="499" y="92"/>
                  </a:cubicBezTo>
                  <a:cubicBezTo>
                    <a:pt x="499" y="83"/>
                    <a:pt x="499" y="83"/>
                    <a:pt x="499" y="83"/>
                  </a:cubicBezTo>
                  <a:cubicBezTo>
                    <a:pt x="503" y="86"/>
                    <a:pt x="508" y="88"/>
                    <a:pt x="512" y="88"/>
                  </a:cubicBezTo>
                  <a:cubicBezTo>
                    <a:pt x="519" y="88"/>
                    <a:pt x="522" y="85"/>
                    <a:pt x="522" y="81"/>
                  </a:cubicBezTo>
                  <a:cubicBezTo>
                    <a:pt x="522" y="79"/>
                    <a:pt x="521" y="77"/>
                    <a:pt x="520" y="76"/>
                  </a:cubicBezTo>
                  <a:cubicBezTo>
                    <a:pt x="518" y="75"/>
                    <a:pt x="516" y="73"/>
                    <a:pt x="512" y="71"/>
                  </a:cubicBezTo>
                  <a:cubicBezTo>
                    <a:pt x="507" y="69"/>
                    <a:pt x="504" y="68"/>
                    <a:pt x="503" y="66"/>
                  </a:cubicBezTo>
                  <a:cubicBezTo>
                    <a:pt x="500" y="63"/>
                    <a:pt x="499" y="60"/>
                    <a:pt x="499" y="56"/>
                  </a:cubicBezTo>
                  <a:cubicBezTo>
                    <a:pt x="499" y="52"/>
                    <a:pt x="501" y="49"/>
                    <a:pt x="504" y="46"/>
                  </a:cubicBezTo>
                  <a:cubicBezTo>
                    <a:pt x="508" y="43"/>
                    <a:pt x="512" y="42"/>
                    <a:pt x="517" y="42"/>
                  </a:cubicBezTo>
                  <a:cubicBezTo>
                    <a:pt x="521" y="42"/>
                    <a:pt x="525" y="43"/>
                    <a:pt x="528" y="44"/>
                  </a:cubicBezTo>
                  <a:cubicBezTo>
                    <a:pt x="528" y="52"/>
                    <a:pt x="528" y="52"/>
                    <a:pt x="528" y="52"/>
                  </a:cubicBezTo>
                  <a:cubicBezTo>
                    <a:pt x="525" y="50"/>
                    <a:pt x="521" y="49"/>
                    <a:pt x="517" y="49"/>
                  </a:cubicBezTo>
                  <a:cubicBezTo>
                    <a:pt x="514" y="49"/>
                    <a:pt x="512" y="49"/>
                    <a:pt x="510" y="51"/>
                  </a:cubicBezTo>
                  <a:cubicBezTo>
                    <a:pt x="509" y="52"/>
                    <a:pt x="508" y="54"/>
                    <a:pt x="508" y="56"/>
                  </a:cubicBezTo>
                  <a:cubicBezTo>
                    <a:pt x="508" y="58"/>
                    <a:pt x="508" y="60"/>
                    <a:pt x="510" y="61"/>
                  </a:cubicBezTo>
                  <a:cubicBezTo>
                    <a:pt x="511" y="62"/>
                    <a:pt x="513" y="64"/>
                    <a:pt x="517" y="65"/>
                  </a:cubicBezTo>
                  <a:cubicBezTo>
                    <a:pt x="522" y="67"/>
                    <a:pt x="525" y="69"/>
                    <a:pt x="527" y="71"/>
                  </a:cubicBezTo>
                  <a:cubicBezTo>
                    <a:pt x="529" y="73"/>
                    <a:pt x="530" y="76"/>
                    <a:pt x="530" y="80"/>
                  </a:cubicBezTo>
                  <a:close/>
                  <a:moveTo>
                    <a:pt x="615" y="93"/>
                  </a:moveTo>
                  <a:cubicBezTo>
                    <a:pt x="605" y="93"/>
                    <a:pt x="605" y="93"/>
                    <a:pt x="605" y="93"/>
                  </a:cubicBezTo>
                  <a:cubicBezTo>
                    <a:pt x="598" y="74"/>
                    <a:pt x="598" y="74"/>
                    <a:pt x="598" y="74"/>
                  </a:cubicBezTo>
                  <a:cubicBezTo>
                    <a:pt x="568" y="74"/>
                    <a:pt x="568" y="74"/>
                    <a:pt x="568" y="74"/>
                  </a:cubicBezTo>
                  <a:cubicBezTo>
                    <a:pt x="561" y="93"/>
                    <a:pt x="561" y="93"/>
                    <a:pt x="561" y="93"/>
                  </a:cubicBezTo>
                  <a:cubicBezTo>
                    <a:pt x="552" y="93"/>
                    <a:pt x="552" y="93"/>
                    <a:pt x="552" y="93"/>
                  </a:cubicBezTo>
                  <a:cubicBezTo>
                    <a:pt x="579" y="23"/>
                    <a:pt x="579" y="23"/>
                    <a:pt x="579" y="23"/>
                  </a:cubicBezTo>
                  <a:cubicBezTo>
                    <a:pt x="587" y="23"/>
                    <a:pt x="587" y="23"/>
                    <a:pt x="587" y="23"/>
                  </a:cubicBezTo>
                  <a:lnTo>
                    <a:pt x="615" y="93"/>
                  </a:lnTo>
                  <a:close/>
                  <a:moveTo>
                    <a:pt x="595" y="66"/>
                  </a:moveTo>
                  <a:cubicBezTo>
                    <a:pt x="584" y="36"/>
                    <a:pt x="584" y="36"/>
                    <a:pt x="584" y="36"/>
                  </a:cubicBezTo>
                  <a:cubicBezTo>
                    <a:pt x="584" y="35"/>
                    <a:pt x="583" y="34"/>
                    <a:pt x="583" y="31"/>
                  </a:cubicBezTo>
                  <a:cubicBezTo>
                    <a:pt x="583" y="31"/>
                    <a:pt x="583" y="31"/>
                    <a:pt x="583" y="31"/>
                  </a:cubicBezTo>
                  <a:cubicBezTo>
                    <a:pt x="582" y="33"/>
                    <a:pt x="582" y="35"/>
                    <a:pt x="582" y="36"/>
                  </a:cubicBezTo>
                  <a:cubicBezTo>
                    <a:pt x="571" y="66"/>
                    <a:pt x="571" y="66"/>
                    <a:pt x="571" y="66"/>
                  </a:cubicBezTo>
                  <a:lnTo>
                    <a:pt x="595" y="66"/>
                  </a:lnTo>
                  <a:close/>
                  <a:moveTo>
                    <a:pt x="659" y="45"/>
                  </a:moveTo>
                  <a:cubicBezTo>
                    <a:pt x="629" y="87"/>
                    <a:pt x="629" y="87"/>
                    <a:pt x="629" y="87"/>
                  </a:cubicBezTo>
                  <a:cubicBezTo>
                    <a:pt x="659" y="87"/>
                    <a:pt x="659" y="87"/>
                    <a:pt x="659" y="87"/>
                  </a:cubicBezTo>
                  <a:cubicBezTo>
                    <a:pt x="659" y="93"/>
                    <a:pt x="659" y="93"/>
                    <a:pt x="659" y="93"/>
                  </a:cubicBezTo>
                  <a:cubicBezTo>
                    <a:pt x="617" y="93"/>
                    <a:pt x="617" y="93"/>
                    <a:pt x="617" y="93"/>
                  </a:cubicBezTo>
                  <a:cubicBezTo>
                    <a:pt x="617" y="91"/>
                    <a:pt x="617" y="91"/>
                    <a:pt x="617" y="91"/>
                  </a:cubicBezTo>
                  <a:cubicBezTo>
                    <a:pt x="647" y="50"/>
                    <a:pt x="647" y="50"/>
                    <a:pt x="647" y="50"/>
                  </a:cubicBezTo>
                  <a:cubicBezTo>
                    <a:pt x="620" y="50"/>
                    <a:pt x="620" y="50"/>
                    <a:pt x="620" y="50"/>
                  </a:cubicBezTo>
                  <a:cubicBezTo>
                    <a:pt x="620" y="43"/>
                    <a:pt x="620" y="43"/>
                    <a:pt x="620" y="43"/>
                  </a:cubicBezTo>
                  <a:cubicBezTo>
                    <a:pt x="659" y="43"/>
                    <a:pt x="659" y="43"/>
                    <a:pt x="659" y="43"/>
                  </a:cubicBezTo>
                  <a:lnTo>
                    <a:pt x="659" y="45"/>
                  </a:lnTo>
                  <a:close/>
                  <a:moveTo>
                    <a:pt x="706" y="93"/>
                  </a:moveTo>
                  <a:cubicBezTo>
                    <a:pt x="698" y="93"/>
                    <a:pt x="698" y="93"/>
                    <a:pt x="698" y="93"/>
                  </a:cubicBezTo>
                  <a:cubicBezTo>
                    <a:pt x="698" y="85"/>
                    <a:pt x="698" y="85"/>
                    <a:pt x="698" y="85"/>
                  </a:cubicBezTo>
                  <a:cubicBezTo>
                    <a:pt x="698" y="85"/>
                    <a:pt x="698" y="85"/>
                    <a:pt x="698" y="85"/>
                  </a:cubicBezTo>
                  <a:cubicBezTo>
                    <a:pt x="694" y="92"/>
                    <a:pt x="689" y="95"/>
                    <a:pt x="682" y="95"/>
                  </a:cubicBezTo>
                  <a:cubicBezTo>
                    <a:pt x="670" y="95"/>
                    <a:pt x="664" y="88"/>
                    <a:pt x="664" y="73"/>
                  </a:cubicBezTo>
                  <a:cubicBezTo>
                    <a:pt x="664" y="43"/>
                    <a:pt x="664" y="43"/>
                    <a:pt x="664" y="43"/>
                  </a:cubicBezTo>
                  <a:cubicBezTo>
                    <a:pt x="672" y="43"/>
                    <a:pt x="672" y="43"/>
                    <a:pt x="672" y="43"/>
                  </a:cubicBezTo>
                  <a:cubicBezTo>
                    <a:pt x="672" y="72"/>
                    <a:pt x="672" y="72"/>
                    <a:pt x="672" y="72"/>
                  </a:cubicBezTo>
                  <a:cubicBezTo>
                    <a:pt x="672" y="83"/>
                    <a:pt x="676" y="88"/>
                    <a:pt x="685" y="88"/>
                  </a:cubicBezTo>
                  <a:cubicBezTo>
                    <a:pt x="688" y="88"/>
                    <a:pt x="692" y="86"/>
                    <a:pt x="694" y="84"/>
                  </a:cubicBezTo>
                  <a:cubicBezTo>
                    <a:pt x="697" y="81"/>
                    <a:pt x="698" y="77"/>
                    <a:pt x="698" y="72"/>
                  </a:cubicBezTo>
                  <a:cubicBezTo>
                    <a:pt x="698" y="43"/>
                    <a:pt x="698" y="43"/>
                    <a:pt x="698" y="43"/>
                  </a:cubicBezTo>
                  <a:cubicBezTo>
                    <a:pt x="706" y="43"/>
                    <a:pt x="706" y="43"/>
                    <a:pt x="706" y="43"/>
                  </a:cubicBezTo>
                  <a:lnTo>
                    <a:pt x="706" y="93"/>
                  </a:lnTo>
                  <a:close/>
                  <a:moveTo>
                    <a:pt x="745" y="51"/>
                  </a:moveTo>
                  <a:cubicBezTo>
                    <a:pt x="743" y="50"/>
                    <a:pt x="741" y="50"/>
                    <a:pt x="739" y="50"/>
                  </a:cubicBezTo>
                  <a:cubicBezTo>
                    <a:pt x="735" y="50"/>
                    <a:pt x="733" y="51"/>
                    <a:pt x="730" y="54"/>
                  </a:cubicBezTo>
                  <a:cubicBezTo>
                    <a:pt x="728" y="57"/>
                    <a:pt x="726" y="62"/>
                    <a:pt x="726" y="68"/>
                  </a:cubicBezTo>
                  <a:cubicBezTo>
                    <a:pt x="726" y="93"/>
                    <a:pt x="726" y="93"/>
                    <a:pt x="726" y="93"/>
                  </a:cubicBezTo>
                  <a:cubicBezTo>
                    <a:pt x="718" y="93"/>
                    <a:pt x="718" y="93"/>
                    <a:pt x="718" y="93"/>
                  </a:cubicBezTo>
                  <a:cubicBezTo>
                    <a:pt x="718" y="43"/>
                    <a:pt x="718" y="43"/>
                    <a:pt x="718" y="43"/>
                  </a:cubicBezTo>
                  <a:cubicBezTo>
                    <a:pt x="726" y="43"/>
                    <a:pt x="726" y="43"/>
                    <a:pt x="726" y="43"/>
                  </a:cubicBezTo>
                  <a:cubicBezTo>
                    <a:pt x="726" y="53"/>
                    <a:pt x="726" y="53"/>
                    <a:pt x="726" y="53"/>
                  </a:cubicBezTo>
                  <a:cubicBezTo>
                    <a:pt x="727" y="53"/>
                    <a:pt x="727" y="53"/>
                    <a:pt x="727" y="53"/>
                  </a:cubicBezTo>
                  <a:cubicBezTo>
                    <a:pt x="728" y="50"/>
                    <a:pt x="730" y="47"/>
                    <a:pt x="732" y="45"/>
                  </a:cubicBezTo>
                  <a:cubicBezTo>
                    <a:pt x="734" y="43"/>
                    <a:pt x="737" y="42"/>
                    <a:pt x="740" y="42"/>
                  </a:cubicBezTo>
                  <a:cubicBezTo>
                    <a:pt x="742" y="42"/>
                    <a:pt x="744" y="42"/>
                    <a:pt x="745" y="43"/>
                  </a:cubicBezTo>
                  <a:lnTo>
                    <a:pt x="745" y="51"/>
                  </a:lnTo>
                  <a:close/>
                  <a:moveTo>
                    <a:pt x="790" y="70"/>
                  </a:moveTo>
                  <a:cubicBezTo>
                    <a:pt x="755" y="70"/>
                    <a:pt x="755" y="70"/>
                    <a:pt x="755" y="70"/>
                  </a:cubicBezTo>
                  <a:cubicBezTo>
                    <a:pt x="755" y="76"/>
                    <a:pt x="756" y="80"/>
                    <a:pt x="759" y="83"/>
                  </a:cubicBezTo>
                  <a:cubicBezTo>
                    <a:pt x="762" y="86"/>
                    <a:pt x="766" y="88"/>
                    <a:pt x="771" y="88"/>
                  </a:cubicBezTo>
                  <a:cubicBezTo>
                    <a:pt x="777" y="88"/>
                    <a:pt x="782" y="86"/>
                    <a:pt x="787" y="82"/>
                  </a:cubicBezTo>
                  <a:cubicBezTo>
                    <a:pt x="787" y="90"/>
                    <a:pt x="787" y="90"/>
                    <a:pt x="787" y="90"/>
                  </a:cubicBezTo>
                  <a:cubicBezTo>
                    <a:pt x="782" y="93"/>
                    <a:pt x="777" y="95"/>
                    <a:pt x="769" y="95"/>
                  </a:cubicBezTo>
                  <a:cubicBezTo>
                    <a:pt x="762" y="95"/>
                    <a:pt x="757" y="93"/>
                    <a:pt x="753" y="88"/>
                  </a:cubicBezTo>
                  <a:cubicBezTo>
                    <a:pt x="748" y="84"/>
                    <a:pt x="746" y="77"/>
                    <a:pt x="746" y="68"/>
                  </a:cubicBezTo>
                  <a:cubicBezTo>
                    <a:pt x="746" y="60"/>
                    <a:pt x="749" y="54"/>
                    <a:pt x="753" y="49"/>
                  </a:cubicBezTo>
                  <a:cubicBezTo>
                    <a:pt x="758" y="44"/>
                    <a:pt x="763" y="42"/>
                    <a:pt x="770" y="42"/>
                  </a:cubicBezTo>
                  <a:cubicBezTo>
                    <a:pt x="776" y="42"/>
                    <a:pt x="782" y="44"/>
                    <a:pt x="785" y="49"/>
                  </a:cubicBezTo>
                  <a:cubicBezTo>
                    <a:pt x="789" y="53"/>
                    <a:pt x="790" y="59"/>
                    <a:pt x="790" y="66"/>
                  </a:cubicBezTo>
                  <a:lnTo>
                    <a:pt x="790" y="70"/>
                  </a:lnTo>
                  <a:close/>
                  <a:moveTo>
                    <a:pt x="782" y="63"/>
                  </a:moveTo>
                  <a:cubicBezTo>
                    <a:pt x="782" y="59"/>
                    <a:pt x="781" y="55"/>
                    <a:pt x="779" y="53"/>
                  </a:cubicBezTo>
                  <a:cubicBezTo>
                    <a:pt x="777" y="50"/>
                    <a:pt x="773" y="49"/>
                    <a:pt x="769" y="49"/>
                  </a:cubicBezTo>
                  <a:cubicBezTo>
                    <a:pt x="766" y="49"/>
                    <a:pt x="762" y="50"/>
                    <a:pt x="760" y="53"/>
                  </a:cubicBezTo>
                  <a:cubicBezTo>
                    <a:pt x="757" y="55"/>
                    <a:pt x="755" y="59"/>
                    <a:pt x="755" y="63"/>
                  </a:cubicBezTo>
                  <a:lnTo>
                    <a:pt x="782" y="63"/>
                  </a:lnTo>
                  <a:close/>
                  <a:moveTo>
                    <a:pt x="50" y="57"/>
                  </a:moveTo>
                  <a:cubicBezTo>
                    <a:pt x="50" y="9"/>
                    <a:pt x="50" y="9"/>
                    <a:pt x="50" y="9"/>
                  </a:cubicBezTo>
                  <a:cubicBezTo>
                    <a:pt x="0" y="16"/>
                    <a:pt x="0" y="16"/>
                    <a:pt x="0" y="16"/>
                  </a:cubicBezTo>
                  <a:cubicBezTo>
                    <a:pt x="0" y="57"/>
                    <a:pt x="0" y="57"/>
                    <a:pt x="0" y="57"/>
                  </a:cubicBezTo>
                  <a:lnTo>
                    <a:pt x="50" y="57"/>
                  </a:lnTo>
                  <a:close/>
                  <a:moveTo>
                    <a:pt x="52" y="57"/>
                  </a:moveTo>
                  <a:cubicBezTo>
                    <a:pt x="116" y="57"/>
                    <a:pt x="116" y="57"/>
                    <a:pt x="116" y="57"/>
                  </a:cubicBezTo>
                  <a:cubicBezTo>
                    <a:pt x="116" y="0"/>
                    <a:pt x="116" y="0"/>
                    <a:pt x="116" y="0"/>
                  </a:cubicBezTo>
                  <a:cubicBezTo>
                    <a:pt x="52" y="9"/>
                    <a:pt x="52" y="9"/>
                    <a:pt x="52" y="9"/>
                  </a:cubicBezTo>
                  <a:lnTo>
                    <a:pt x="52" y="57"/>
                  </a:lnTo>
                  <a:close/>
                  <a:moveTo>
                    <a:pt x="50" y="59"/>
                  </a:moveTo>
                  <a:cubicBezTo>
                    <a:pt x="0" y="59"/>
                    <a:pt x="0" y="59"/>
                    <a:pt x="0" y="59"/>
                  </a:cubicBezTo>
                  <a:cubicBezTo>
                    <a:pt x="0" y="100"/>
                    <a:pt x="0" y="100"/>
                    <a:pt x="0" y="100"/>
                  </a:cubicBezTo>
                  <a:cubicBezTo>
                    <a:pt x="50" y="107"/>
                    <a:pt x="50" y="107"/>
                    <a:pt x="50" y="107"/>
                  </a:cubicBezTo>
                  <a:lnTo>
                    <a:pt x="50" y="59"/>
                  </a:lnTo>
                  <a:close/>
                  <a:moveTo>
                    <a:pt x="52" y="59"/>
                  </a:moveTo>
                  <a:cubicBezTo>
                    <a:pt x="52" y="107"/>
                    <a:pt x="52" y="107"/>
                    <a:pt x="52" y="107"/>
                  </a:cubicBezTo>
                  <a:cubicBezTo>
                    <a:pt x="116" y="116"/>
                    <a:pt x="116" y="116"/>
                    <a:pt x="116" y="116"/>
                  </a:cubicBezTo>
                  <a:cubicBezTo>
                    <a:pt x="116" y="59"/>
                    <a:pt x="116" y="59"/>
                    <a:pt x="116" y="59"/>
                  </a:cubicBezTo>
                  <a:lnTo>
                    <a:pt x="5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6" rIns="91415" bIns="45706"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57" name="TextBox 56"/>
            <p:cNvSpPr txBox="1"/>
            <p:nvPr/>
          </p:nvSpPr>
          <p:spPr>
            <a:xfrm>
              <a:off x="7154469" y="1872358"/>
              <a:ext cx="5554884" cy="1294785"/>
            </a:xfrm>
            <a:prstGeom prst="rect">
              <a:avLst/>
            </a:prstGeom>
            <a:noFill/>
          </p:spPr>
          <p:txBody>
            <a:bodyPr wrap="none" lIns="179226" tIns="143381" rIns="179226" bIns="143381" rtlCol="0">
              <a:spAutoFit/>
            </a:bodyPr>
            <a:lstStyle/>
            <a:p>
              <a:pPr defTabSz="914367">
                <a:lnSpc>
                  <a:spcPct val="90000"/>
                </a:lnSpc>
                <a:defRPr/>
              </a:pPr>
              <a:r>
                <a:rPr lang="en-GB" sz="1765" dirty="0">
                  <a:solidFill>
                    <a:srgbClr val="FFFFFF"/>
                  </a:solidFill>
                  <a:latin typeface="Segoe UI"/>
                </a:rPr>
                <a:t>Azure Site Recovery</a:t>
              </a:r>
            </a:p>
          </p:txBody>
        </p:sp>
      </p:grpSp>
      <p:sp>
        <p:nvSpPr>
          <p:cNvPr id="53" name="Freeform 207"/>
          <p:cNvSpPr>
            <a:spLocks noEditPoints="1"/>
          </p:cNvSpPr>
          <p:nvPr/>
        </p:nvSpPr>
        <p:spPr bwMode="black">
          <a:xfrm>
            <a:off x="3059314" y="3577656"/>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567" dirty="0">
              <a:solidFill>
                <a:srgbClr val="FFFFFF"/>
              </a:solidFill>
              <a:latin typeface="Segoe UI"/>
            </a:endParaRPr>
          </a:p>
        </p:txBody>
      </p:sp>
      <p:sp>
        <p:nvSpPr>
          <p:cNvPr id="59" name="Freeform 207"/>
          <p:cNvSpPr>
            <a:spLocks noEditPoints="1"/>
          </p:cNvSpPr>
          <p:nvPr/>
        </p:nvSpPr>
        <p:spPr bwMode="black">
          <a:xfrm>
            <a:off x="3280555" y="2804165"/>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567" dirty="0">
              <a:solidFill>
                <a:srgbClr val="FFFFFF"/>
              </a:solidFill>
              <a:latin typeface="Segoe UI"/>
            </a:endParaRPr>
          </a:p>
        </p:txBody>
      </p:sp>
      <p:sp>
        <p:nvSpPr>
          <p:cNvPr id="60" name="Freeform 207"/>
          <p:cNvSpPr>
            <a:spLocks noEditPoints="1"/>
          </p:cNvSpPr>
          <p:nvPr/>
        </p:nvSpPr>
        <p:spPr bwMode="black">
          <a:xfrm>
            <a:off x="8363754" y="2805886"/>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567" dirty="0">
              <a:solidFill>
                <a:srgbClr val="FFFFFF"/>
              </a:solidFill>
              <a:latin typeface="Segoe UI"/>
            </a:endParaRPr>
          </a:p>
        </p:txBody>
      </p:sp>
      <p:sp>
        <p:nvSpPr>
          <p:cNvPr id="2" name="Rectangle 1"/>
          <p:cNvSpPr/>
          <p:nvPr/>
        </p:nvSpPr>
        <p:spPr bwMode="auto">
          <a:xfrm>
            <a:off x="2144441" y="2734384"/>
            <a:ext cx="7539658" cy="654308"/>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61" name="Left-Right Arrow 60"/>
          <p:cNvSpPr/>
          <p:nvPr/>
        </p:nvSpPr>
        <p:spPr bwMode="auto">
          <a:xfrm>
            <a:off x="4404191" y="2805886"/>
            <a:ext cx="3897404" cy="553198"/>
          </a:xfrm>
          <a:prstGeom prst="leftRightArrow">
            <a:avLst/>
          </a:prstGeom>
          <a:solidFill>
            <a:srgbClr val="FFC00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4" rIns="179146" bIns="143314" numCol="1" spcCol="0" rtlCol="0" fromWordArt="0" anchor="ctr" anchorCtr="0" forceAA="0" compatLnSpc="1">
            <a:prstTxWarp prst="textNoShape">
              <a:avLst/>
            </a:prstTxWarp>
            <a:noAutofit/>
          </a:bodyPr>
          <a:lstStyle/>
          <a:p>
            <a:pPr algn="ctr" defTabSz="895643">
              <a:defRPr/>
            </a:pPr>
            <a:r>
              <a:rPr lang="en-US" sz="1567" b="1" dirty="0">
                <a:solidFill>
                  <a:srgbClr val="FFFFFF"/>
                </a:solidFill>
                <a:latin typeface="Segoe UI"/>
              </a:rPr>
              <a:t>SQL Availability Group</a:t>
            </a:r>
          </a:p>
        </p:txBody>
      </p:sp>
      <p:sp>
        <p:nvSpPr>
          <p:cNvPr id="3" name="TextBox 2"/>
          <p:cNvSpPr txBox="1"/>
          <p:nvPr/>
        </p:nvSpPr>
        <p:spPr>
          <a:xfrm>
            <a:off x="812963" y="3629045"/>
            <a:ext cx="2076353" cy="920469"/>
          </a:xfrm>
          <a:prstGeom prst="rect">
            <a:avLst/>
          </a:prstGeom>
          <a:noFill/>
        </p:spPr>
        <p:txBody>
          <a:bodyPr wrap="square" lIns="179259" tIns="143407" rIns="179259" bIns="143407" rtlCol="0">
            <a:spAutoFit/>
          </a:bodyPr>
          <a:lstStyle/>
          <a:p>
            <a:pPr defTabSz="914367">
              <a:lnSpc>
                <a:spcPct val="90000"/>
              </a:lnSpc>
              <a:spcAft>
                <a:spcPts val="588"/>
              </a:spcAft>
              <a:defRPr/>
            </a:pPr>
            <a:r>
              <a:rPr lang="en-US" sz="1961" dirty="0">
                <a:gradFill>
                  <a:gsLst>
                    <a:gs pos="2917">
                      <a:srgbClr val="FFFFFF"/>
                    </a:gs>
                    <a:gs pos="30000">
                      <a:srgbClr val="FFFFFF"/>
                    </a:gs>
                  </a:gsLst>
                  <a:lin ang="5400000" scaled="0"/>
                </a:gradFill>
                <a:latin typeface="Segoe UI"/>
              </a:rPr>
              <a:t>App Tier</a:t>
            </a:r>
          </a:p>
          <a:p>
            <a:pPr defTabSz="914367">
              <a:lnSpc>
                <a:spcPct val="90000"/>
              </a:lnSpc>
              <a:spcAft>
                <a:spcPts val="588"/>
              </a:spcAft>
              <a:defRPr/>
            </a:pPr>
            <a:r>
              <a:rPr lang="en-US" sz="1961" dirty="0">
                <a:gradFill>
                  <a:gsLst>
                    <a:gs pos="2917">
                      <a:srgbClr val="FFFFFF"/>
                    </a:gs>
                    <a:gs pos="30000">
                      <a:srgbClr val="FFFFFF"/>
                    </a:gs>
                  </a:gsLst>
                  <a:lin ang="5400000" scaled="0"/>
                </a:gradFill>
                <a:latin typeface="Segoe UI"/>
              </a:rPr>
              <a:t>App Front End</a:t>
            </a:r>
          </a:p>
        </p:txBody>
      </p:sp>
      <p:sp>
        <p:nvSpPr>
          <p:cNvPr id="62" name="TextBox 61"/>
          <p:cNvSpPr txBox="1"/>
          <p:nvPr/>
        </p:nvSpPr>
        <p:spPr>
          <a:xfrm>
            <a:off x="807333" y="2668515"/>
            <a:ext cx="1717953" cy="843535"/>
          </a:xfrm>
          <a:prstGeom prst="rect">
            <a:avLst/>
          </a:prstGeom>
          <a:noFill/>
        </p:spPr>
        <p:txBody>
          <a:bodyPr wrap="square" lIns="179259" tIns="143407" rIns="179259" bIns="143407" rtlCol="0">
            <a:spAutoFit/>
          </a:bodyPr>
          <a:lstStyle/>
          <a:p>
            <a:pPr defTabSz="914367">
              <a:lnSpc>
                <a:spcPct val="90000"/>
              </a:lnSpc>
              <a:spcAft>
                <a:spcPts val="588"/>
              </a:spcAft>
              <a:defRPr/>
            </a:pPr>
            <a:r>
              <a:rPr lang="en-US" sz="1961" dirty="0">
                <a:gradFill>
                  <a:gsLst>
                    <a:gs pos="2917">
                      <a:srgbClr val="FFFFFF"/>
                    </a:gs>
                    <a:gs pos="30000">
                      <a:srgbClr val="FFFFFF"/>
                    </a:gs>
                  </a:gsLst>
                  <a:lin ang="5400000" scaled="0"/>
                </a:gradFill>
                <a:latin typeface="Segoe UI"/>
              </a:rPr>
              <a:t>SQL Backend</a:t>
            </a:r>
          </a:p>
        </p:txBody>
      </p:sp>
      <p:sp>
        <p:nvSpPr>
          <p:cNvPr id="63" name="Freeform 207"/>
          <p:cNvSpPr>
            <a:spLocks noEditPoints="1"/>
          </p:cNvSpPr>
          <p:nvPr/>
        </p:nvSpPr>
        <p:spPr bwMode="black">
          <a:xfrm>
            <a:off x="2225735" y="2829806"/>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567" dirty="0">
              <a:solidFill>
                <a:srgbClr val="FFFFFF"/>
              </a:solidFill>
              <a:latin typeface="Segoe UI"/>
            </a:endParaRPr>
          </a:p>
        </p:txBody>
      </p:sp>
      <p:sp>
        <p:nvSpPr>
          <p:cNvPr id="20" name="Curved Down Arrow 19"/>
          <p:cNvSpPr/>
          <p:nvPr/>
        </p:nvSpPr>
        <p:spPr bwMode="auto">
          <a:xfrm>
            <a:off x="2765953" y="2431301"/>
            <a:ext cx="1192076" cy="717038"/>
          </a:xfrm>
          <a:prstGeom prst="curved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p:cNvSpPr txBox="1"/>
          <p:nvPr/>
        </p:nvSpPr>
        <p:spPr>
          <a:xfrm>
            <a:off x="2261125" y="5696796"/>
            <a:ext cx="1967589" cy="271549"/>
          </a:xfrm>
          <a:prstGeom prst="rect">
            <a:avLst/>
          </a:prstGeom>
          <a:noFill/>
        </p:spPr>
        <p:txBody>
          <a:bodyPr wrap="square" lIns="0" tIns="0" rIns="0" bIns="0" rtlCol="0">
            <a:spAutoFit/>
          </a:bodyPr>
          <a:lstStyle/>
          <a:p>
            <a:pPr defTabSz="914367">
              <a:lnSpc>
                <a:spcPct val="90000"/>
              </a:lnSpc>
              <a:spcAft>
                <a:spcPts val="588"/>
              </a:spcAft>
              <a:defRPr/>
            </a:pPr>
            <a:r>
              <a:rPr lang="en-US" sz="1961" dirty="0">
                <a:gradFill>
                  <a:gsLst>
                    <a:gs pos="2917">
                      <a:srgbClr val="FFFFFF"/>
                    </a:gs>
                    <a:gs pos="30000">
                      <a:srgbClr val="FFFFFF"/>
                    </a:gs>
                  </a:gsLst>
                  <a:lin ang="5400000" scaled="0"/>
                </a:gradFill>
                <a:latin typeface="Segoe UI"/>
              </a:rPr>
              <a:t>Primary Site</a:t>
            </a:r>
          </a:p>
        </p:txBody>
      </p:sp>
      <p:sp>
        <p:nvSpPr>
          <p:cNvPr id="65" name="TextBox 64"/>
          <p:cNvSpPr txBox="1"/>
          <p:nvPr/>
        </p:nvSpPr>
        <p:spPr>
          <a:xfrm>
            <a:off x="8441147" y="5661318"/>
            <a:ext cx="2117726" cy="301749"/>
          </a:xfrm>
          <a:prstGeom prst="rect">
            <a:avLst/>
          </a:prstGeom>
          <a:noFill/>
        </p:spPr>
        <p:txBody>
          <a:bodyPr wrap="square" lIns="0" tIns="0" rIns="0" bIns="0" rtlCol="0">
            <a:spAutoFit/>
          </a:bodyPr>
          <a:lstStyle/>
          <a:p>
            <a:pPr defTabSz="914367">
              <a:defRPr/>
            </a:pPr>
            <a:r>
              <a:rPr lang="en-US" sz="1961" dirty="0">
                <a:gradFill>
                  <a:gsLst>
                    <a:gs pos="2917">
                      <a:srgbClr val="FFFFFF"/>
                    </a:gs>
                    <a:gs pos="30000">
                      <a:srgbClr val="FFFFFF"/>
                    </a:gs>
                  </a:gsLst>
                  <a:lin ang="5400000" scaled="0"/>
                </a:gradFill>
                <a:latin typeface="Segoe UI"/>
              </a:rPr>
              <a:t>Azure</a:t>
            </a:r>
          </a:p>
        </p:txBody>
      </p:sp>
      <p:sp>
        <p:nvSpPr>
          <p:cNvPr id="21" name="Rectangle 20"/>
          <p:cNvSpPr/>
          <p:nvPr/>
        </p:nvSpPr>
        <p:spPr bwMode="auto">
          <a:xfrm>
            <a:off x="854152" y="2419423"/>
            <a:ext cx="4388029" cy="318195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7039833" y="2480249"/>
            <a:ext cx="4287480" cy="3121128"/>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p:cNvSpPr txBox="1"/>
          <p:nvPr/>
        </p:nvSpPr>
        <p:spPr>
          <a:xfrm>
            <a:off x="9679430" y="3691652"/>
            <a:ext cx="1626443" cy="843535"/>
          </a:xfrm>
          <a:prstGeom prst="rect">
            <a:avLst/>
          </a:prstGeom>
          <a:noFill/>
        </p:spPr>
        <p:txBody>
          <a:bodyPr wrap="square" lIns="179259" tIns="143407" rIns="179259" bIns="143407" rtlCol="0">
            <a:spAutoFit/>
          </a:bodyPr>
          <a:lstStyle/>
          <a:p>
            <a:pPr defTabSz="914367">
              <a:lnSpc>
                <a:spcPct val="90000"/>
              </a:lnSpc>
              <a:spcAft>
                <a:spcPts val="588"/>
              </a:spcAft>
              <a:defRPr/>
            </a:pPr>
            <a:r>
              <a:rPr lang="en-US" sz="1961" dirty="0">
                <a:gradFill>
                  <a:gsLst>
                    <a:gs pos="2917">
                      <a:srgbClr val="FFFFFF"/>
                    </a:gs>
                    <a:gs pos="30000">
                      <a:srgbClr val="FFFFFF"/>
                    </a:gs>
                  </a:gsLst>
                  <a:lin ang="5400000" scaled="0"/>
                </a:gradFill>
                <a:latin typeface="Segoe UI"/>
              </a:rPr>
              <a:t>Azure Storage</a:t>
            </a:r>
          </a:p>
        </p:txBody>
      </p:sp>
      <p:pic>
        <p:nvPicPr>
          <p:cNvPr id="8" name="Picture 7"/>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515103" y="3739423"/>
            <a:ext cx="870230" cy="735406"/>
          </a:xfrm>
          <a:prstGeom prst="rect">
            <a:avLst/>
          </a:prstGeom>
          <a:solidFill>
            <a:schemeClr val="bg2">
              <a:alpha val="0"/>
            </a:schemeClr>
          </a:solidFill>
        </p:spPr>
      </p:pic>
      <p:sp>
        <p:nvSpPr>
          <p:cNvPr id="10" name="TextBox 9"/>
          <p:cNvSpPr txBox="1"/>
          <p:nvPr/>
        </p:nvSpPr>
        <p:spPr>
          <a:xfrm>
            <a:off x="9796534" y="2726571"/>
            <a:ext cx="1490548" cy="561169"/>
          </a:xfrm>
          <a:prstGeom prst="rect">
            <a:avLst/>
          </a:prstGeom>
          <a:noFill/>
        </p:spPr>
        <p:txBody>
          <a:bodyPr wrap="square" lIns="179259" tIns="143407" rIns="179259" bIns="143407" rtlCol="0">
            <a:spAutoFit/>
          </a:bodyPr>
          <a:lstStyle/>
          <a:p>
            <a:pPr defTabSz="914367">
              <a:lnSpc>
                <a:spcPct val="90000"/>
              </a:lnSpc>
              <a:spcAft>
                <a:spcPts val="588"/>
              </a:spcAft>
              <a:defRPr/>
            </a:pPr>
            <a:r>
              <a:rPr lang="en-US" sz="1961" dirty="0">
                <a:gradFill>
                  <a:gsLst>
                    <a:gs pos="2917">
                      <a:srgbClr val="FFFFFF"/>
                    </a:gs>
                    <a:gs pos="30000">
                      <a:srgbClr val="FFFFFF"/>
                    </a:gs>
                  </a:gsLst>
                  <a:lin ang="5400000" scaled="0"/>
                </a:gradFill>
                <a:latin typeface="Segoe UI"/>
              </a:rPr>
              <a:t>IaaS VM</a:t>
            </a:r>
          </a:p>
        </p:txBody>
      </p:sp>
      <p:sp>
        <p:nvSpPr>
          <p:cNvPr id="29" name="Freeform 207"/>
          <p:cNvSpPr>
            <a:spLocks noEditPoints="1"/>
          </p:cNvSpPr>
          <p:nvPr/>
        </p:nvSpPr>
        <p:spPr bwMode="black">
          <a:xfrm>
            <a:off x="3059314" y="4147031"/>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567" dirty="0">
              <a:solidFill>
                <a:srgbClr val="FFFFFF"/>
              </a:solidFill>
              <a:latin typeface="Segoe UI"/>
            </a:endParaRPr>
          </a:p>
        </p:txBody>
      </p:sp>
      <p:sp>
        <p:nvSpPr>
          <p:cNvPr id="31" name="Freeform 207"/>
          <p:cNvSpPr>
            <a:spLocks noEditPoints="1"/>
          </p:cNvSpPr>
          <p:nvPr/>
        </p:nvSpPr>
        <p:spPr bwMode="black">
          <a:xfrm>
            <a:off x="3059314" y="4873126"/>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567" dirty="0">
              <a:solidFill>
                <a:srgbClr val="FFFFFF"/>
              </a:solidFill>
              <a:latin typeface="Segoe UI"/>
            </a:endParaRPr>
          </a:p>
        </p:txBody>
      </p:sp>
      <p:sp>
        <p:nvSpPr>
          <p:cNvPr id="32" name="TextBox 31"/>
          <p:cNvSpPr txBox="1"/>
          <p:nvPr/>
        </p:nvSpPr>
        <p:spPr>
          <a:xfrm>
            <a:off x="794966" y="4761187"/>
            <a:ext cx="1717953" cy="832723"/>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961" dirty="0">
                <a:gradFill>
                  <a:gsLst>
                    <a:gs pos="2917">
                      <a:srgbClr val="FFFFFF"/>
                    </a:gs>
                    <a:gs pos="30000">
                      <a:srgbClr val="FFFFFF"/>
                    </a:gs>
                  </a:gsLst>
                  <a:lin ang="5400000" scaled="0"/>
                </a:gradFill>
                <a:latin typeface="Segoe UI"/>
              </a:rPr>
              <a:t>Active Directory</a:t>
            </a:r>
          </a:p>
        </p:txBody>
      </p:sp>
      <p:sp>
        <p:nvSpPr>
          <p:cNvPr id="33" name="Left-Right Arrow 32"/>
          <p:cNvSpPr/>
          <p:nvPr/>
        </p:nvSpPr>
        <p:spPr bwMode="auto">
          <a:xfrm>
            <a:off x="4421653" y="4798538"/>
            <a:ext cx="3897404" cy="592947"/>
          </a:xfrm>
          <a:prstGeom prst="leftRightArrow">
            <a:avLst/>
          </a:prstGeom>
          <a:solidFill>
            <a:srgbClr val="00B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4" rIns="179146" bIns="143314" numCol="1" spcCol="0" rtlCol="0" fromWordArt="0" anchor="ctr" anchorCtr="0" forceAA="0" compatLnSpc="1">
            <a:prstTxWarp prst="textNoShape">
              <a:avLst/>
            </a:prstTxWarp>
            <a:noAutofit/>
          </a:bodyPr>
          <a:lstStyle/>
          <a:p>
            <a:pPr algn="ctr" defTabSz="895643">
              <a:defRPr/>
            </a:pPr>
            <a:r>
              <a:rPr lang="en-US" sz="1567" b="1" dirty="0">
                <a:solidFill>
                  <a:srgbClr val="FFFFFF"/>
                </a:solidFill>
                <a:latin typeface="Segoe UI"/>
              </a:rPr>
              <a:t>AD &amp; ASR Replication</a:t>
            </a:r>
          </a:p>
        </p:txBody>
      </p:sp>
      <p:sp>
        <p:nvSpPr>
          <p:cNvPr id="35" name="Freeform 207"/>
          <p:cNvSpPr>
            <a:spLocks noEditPoints="1"/>
          </p:cNvSpPr>
          <p:nvPr/>
        </p:nvSpPr>
        <p:spPr bwMode="black">
          <a:xfrm>
            <a:off x="8398852" y="4788447"/>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567" dirty="0">
              <a:solidFill>
                <a:srgbClr val="FFFFFF"/>
              </a:solidFill>
              <a:latin typeface="Segoe UI"/>
            </a:endParaRPr>
          </a:p>
        </p:txBody>
      </p:sp>
      <p:sp>
        <p:nvSpPr>
          <p:cNvPr id="36" name="TextBox 35"/>
          <p:cNvSpPr txBox="1"/>
          <p:nvPr/>
        </p:nvSpPr>
        <p:spPr>
          <a:xfrm>
            <a:off x="9609810" y="4810085"/>
            <a:ext cx="1490548" cy="561169"/>
          </a:xfrm>
          <a:prstGeom prst="rect">
            <a:avLst/>
          </a:prstGeom>
          <a:noFill/>
        </p:spPr>
        <p:txBody>
          <a:bodyPr wrap="square" lIns="179259" tIns="143407" rIns="179259" bIns="143407" rtlCol="0">
            <a:spAutoFit/>
          </a:bodyPr>
          <a:lstStyle/>
          <a:p>
            <a:pPr defTabSz="914367">
              <a:lnSpc>
                <a:spcPct val="90000"/>
              </a:lnSpc>
              <a:spcAft>
                <a:spcPts val="588"/>
              </a:spcAft>
              <a:defRPr/>
            </a:pPr>
            <a:r>
              <a:rPr lang="en-US" sz="1961" dirty="0">
                <a:gradFill>
                  <a:gsLst>
                    <a:gs pos="2917">
                      <a:srgbClr val="FFFFFF"/>
                    </a:gs>
                    <a:gs pos="30000">
                      <a:srgbClr val="FFFFFF"/>
                    </a:gs>
                  </a:gsLst>
                  <a:lin ang="5400000" scaled="0"/>
                </a:gradFill>
                <a:latin typeface="Segoe UI"/>
              </a:rPr>
              <a:t>IaaS VM</a:t>
            </a:r>
          </a:p>
        </p:txBody>
      </p:sp>
      <p:cxnSp>
        <p:nvCxnSpPr>
          <p:cNvPr id="11" name="Straight Connector 10"/>
          <p:cNvCxnSpPr/>
          <p:nvPr/>
        </p:nvCxnSpPr>
        <p:spPr>
          <a:xfrm>
            <a:off x="4195570" y="5601377"/>
            <a:ext cx="0" cy="367674"/>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195570" y="5965585"/>
            <a:ext cx="3631880" cy="817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814148" y="5620261"/>
            <a:ext cx="0" cy="353495"/>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69992" y="5527515"/>
            <a:ext cx="1224821" cy="53405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765" dirty="0">
                <a:gradFill>
                  <a:gsLst>
                    <a:gs pos="2917">
                      <a:srgbClr val="FFFFFF"/>
                    </a:gs>
                    <a:gs pos="30000">
                      <a:srgbClr val="FFFFFF"/>
                    </a:gs>
                  </a:gsLst>
                  <a:lin ang="5400000" scaled="0"/>
                </a:gradFill>
                <a:latin typeface="Segoe UI"/>
              </a:rPr>
              <a:t>S2S VPN</a:t>
            </a:r>
          </a:p>
        </p:txBody>
      </p:sp>
    </p:spTree>
    <p:extLst>
      <p:ext uri="{BB962C8B-B14F-4D97-AF65-F5344CB8AC3E}">
        <p14:creationId xmlns:p14="http://schemas.microsoft.com/office/powerpoint/2010/main" val="556377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ASR Configuration Walkthrough</a:t>
            </a:r>
          </a:p>
        </p:txBody>
      </p:sp>
    </p:spTree>
    <p:extLst>
      <p:ext uri="{BB962C8B-B14F-4D97-AF65-F5344CB8AC3E}">
        <p14:creationId xmlns:p14="http://schemas.microsoft.com/office/powerpoint/2010/main" val="12672972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Firewall Rules</a:t>
            </a:r>
          </a:p>
        </p:txBody>
      </p:sp>
      <p:sp>
        <p:nvSpPr>
          <p:cNvPr id="2" name="Text Placeholder 1"/>
          <p:cNvSpPr>
            <a:spLocks noGrp="1"/>
          </p:cNvSpPr>
          <p:nvPr>
            <p:ph sz="quarter" idx="10"/>
          </p:nvPr>
        </p:nvSpPr>
        <p:spPr/>
        <p:txBody>
          <a:bodyPr/>
          <a:lstStyle/>
          <a:p>
            <a:r>
              <a:rPr lang="en-US" sz="3137" dirty="0"/>
              <a:t>All ASR scenarios require access to following URLs</a:t>
            </a:r>
          </a:p>
          <a:p>
            <a:pPr lvl="1"/>
            <a:r>
              <a:rPr lang="en-US" sz="1765" dirty="0"/>
              <a:t>*.hypervrecoverymanager.windowsazure.com</a:t>
            </a:r>
          </a:p>
          <a:p>
            <a:pPr lvl="1"/>
            <a:r>
              <a:rPr lang="en-US" sz="1765" dirty="0"/>
              <a:t> *.accesscontrol.windows.net</a:t>
            </a:r>
          </a:p>
          <a:p>
            <a:pPr lvl="1"/>
            <a:r>
              <a:rPr lang="en-US" sz="1765" dirty="0"/>
              <a:t>*.backup.windowsazure.com</a:t>
            </a:r>
          </a:p>
          <a:p>
            <a:pPr lvl="1"/>
            <a:r>
              <a:rPr lang="en-US" sz="1765" dirty="0"/>
              <a:t>*.blob.core.windows.net</a:t>
            </a:r>
          </a:p>
          <a:p>
            <a:pPr lvl="1"/>
            <a:r>
              <a:rPr lang="en-US" sz="1765" dirty="0"/>
              <a:t> *.store.core.windows.net</a:t>
            </a:r>
          </a:p>
          <a:p>
            <a:r>
              <a:rPr lang="en-US" sz="3137" dirty="0"/>
              <a:t>All communication happens on https (443)</a:t>
            </a:r>
          </a:p>
          <a:p>
            <a:r>
              <a:rPr lang="en-US" sz="3137" dirty="0"/>
              <a:t>IP address based firewall rules can be created by opening up </a:t>
            </a:r>
            <a:r>
              <a:rPr lang="en-US" sz="3137" dirty="0">
                <a:hlinkClick r:id="rId2"/>
              </a:rPr>
              <a:t>Azure Datacenter IP Ranges</a:t>
            </a:r>
            <a:r>
              <a:rPr lang="en-US" sz="3137" dirty="0"/>
              <a:t> for the region of recovery services vault and for WUS</a:t>
            </a:r>
          </a:p>
          <a:p>
            <a:pPr lvl="1"/>
            <a:r>
              <a:rPr lang="en-US" sz="1765" dirty="0"/>
              <a:t>IP range can change therefore it is not recommended to use IP based firewall rules</a:t>
            </a:r>
          </a:p>
          <a:p>
            <a:r>
              <a:rPr lang="en-US" sz="3529" dirty="0"/>
              <a:t>ntp://pool.ntp.org (default port 123, optional)</a:t>
            </a:r>
            <a:endParaRPr lang="en-US" sz="3137" dirty="0"/>
          </a:p>
          <a:p>
            <a:pPr marL="336145" lvl="1" indent="0">
              <a:buNone/>
            </a:pPr>
            <a:endParaRPr lang="en-US" sz="1961" dirty="0"/>
          </a:p>
        </p:txBody>
      </p:sp>
    </p:spTree>
    <p:extLst>
      <p:ext uri="{BB962C8B-B14F-4D97-AF65-F5344CB8AC3E}">
        <p14:creationId xmlns:p14="http://schemas.microsoft.com/office/powerpoint/2010/main" val="7137303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ASR for Hyper-V workloads</a:t>
            </a:r>
            <a:endParaRPr lang="nl-BE"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2776654638"/>
              </p:ext>
            </p:extLst>
          </p:nvPr>
        </p:nvGraphicFramePr>
        <p:xfrm>
          <a:off x="268079" y="1645926"/>
          <a:ext cx="11542712" cy="4337812"/>
        </p:xfrm>
        <a:graphic>
          <a:graphicData uri="http://schemas.openxmlformats.org/drawingml/2006/table">
            <a:tbl>
              <a:tblPr firstRow="1" bandRow="1">
                <a:tableStyleId>{5C22544A-7EE6-4342-B048-85BDC9FD1C3A}</a:tableStyleId>
              </a:tblPr>
              <a:tblGrid>
                <a:gridCol w="3861502">
                  <a:extLst>
                    <a:ext uri="{9D8B030D-6E8A-4147-A177-3AD203B41FA5}">
                      <a16:colId xmlns:a16="http://schemas.microsoft.com/office/drawing/2014/main" val="3995415720"/>
                    </a:ext>
                  </a:extLst>
                </a:gridCol>
                <a:gridCol w="7681210">
                  <a:extLst>
                    <a:ext uri="{9D8B030D-6E8A-4147-A177-3AD203B41FA5}">
                      <a16:colId xmlns:a16="http://schemas.microsoft.com/office/drawing/2014/main" val="4030337351"/>
                    </a:ext>
                  </a:extLst>
                </a:gridCol>
              </a:tblGrid>
              <a:tr h="370840">
                <a:tc>
                  <a:txBody>
                    <a:bodyPr/>
                    <a:lstStyle/>
                    <a:p>
                      <a:r>
                        <a:rPr lang="en-US" dirty="0"/>
                        <a:t>Configuration</a:t>
                      </a:r>
                      <a:r>
                        <a:rPr lang="en-US" baseline="0" dirty="0"/>
                        <a:t> Step</a:t>
                      </a:r>
                      <a:endParaRPr lang="nl-BE" dirty="0"/>
                    </a:p>
                  </a:txBody>
                  <a:tcPr/>
                </a:tc>
                <a:tc>
                  <a:txBody>
                    <a:bodyPr/>
                    <a:lstStyle/>
                    <a:p>
                      <a:r>
                        <a:rPr lang="en-US" dirty="0"/>
                        <a:t>Description</a:t>
                      </a:r>
                      <a:endParaRPr lang="nl-BE" dirty="0"/>
                    </a:p>
                  </a:txBody>
                  <a:tcPr/>
                </a:tc>
                <a:extLst>
                  <a:ext uri="{0D108BD9-81ED-4DB2-BD59-A6C34878D82A}">
                    <a16:rowId xmlns:a16="http://schemas.microsoft.com/office/drawing/2014/main" val="1068316293"/>
                  </a:ext>
                </a:extLst>
              </a:tr>
              <a:tr h="370840">
                <a:tc>
                  <a:txBody>
                    <a:bodyPr/>
                    <a:lstStyle/>
                    <a:p>
                      <a:r>
                        <a:rPr lang="en-US" dirty="0"/>
                        <a:t>1. Configure ASR Vault</a:t>
                      </a:r>
                      <a:endParaRPr lang="nl-BE" dirty="0"/>
                    </a:p>
                  </a:txBody>
                  <a:tcPr/>
                </a:tc>
                <a:tc>
                  <a:txBody>
                    <a:bodyPr/>
                    <a:lstStyle/>
                    <a:p>
                      <a:r>
                        <a:rPr lang="en-US" dirty="0"/>
                        <a:t>Create the ASR Security Vault configuration + download Vault registration</a:t>
                      </a:r>
                      <a:r>
                        <a:rPr lang="en-US" baseline="0" dirty="0"/>
                        <a:t> Key</a:t>
                      </a:r>
                      <a:endParaRPr lang="nl-BE" dirty="0"/>
                    </a:p>
                  </a:txBody>
                  <a:tcPr/>
                </a:tc>
                <a:extLst>
                  <a:ext uri="{0D108BD9-81ED-4DB2-BD59-A6C34878D82A}">
                    <a16:rowId xmlns:a16="http://schemas.microsoft.com/office/drawing/2014/main" val="2617955816"/>
                  </a:ext>
                </a:extLst>
              </a:tr>
              <a:tr h="370840">
                <a:tc>
                  <a:txBody>
                    <a:bodyPr/>
                    <a:lstStyle/>
                    <a:p>
                      <a:r>
                        <a:rPr lang="en-US" dirty="0"/>
                        <a:t>2. Prepare on-premises infrastructure </a:t>
                      </a:r>
                      <a:endParaRPr lang="nl-BE" dirty="0"/>
                    </a:p>
                  </a:txBody>
                  <a:tcPr/>
                </a:tc>
                <a:tc>
                  <a:txBody>
                    <a:bodyPr/>
                    <a:lstStyle/>
                    <a:p>
                      <a:r>
                        <a:rPr lang="en-US" dirty="0"/>
                        <a:t>Download and install ASR Provider</a:t>
                      </a:r>
                      <a:r>
                        <a:rPr lang="en-US" baseline="0" dirty="0"/>
                        <a:t> on Hyper-V/SCVMM/VMware infra</a:t>
                      </a:r>
                      <a:endParaRPr lang="nl-BE" dirty="0"/>
                    </a:p>
                  </a:txBody>
                  <a:tcPr/>
                </a:tc>
                <a:extLst>
                  <a:ext uri="{0D108BD9-81ED-4DB2-BD59-A6C34878D82A}">
                    <a16:rowId xmlns:a16="http://schemas.microsoft.com/office/drawing/2014/main" val="3131519345"/>
                  </a:ext>
                </a:extLst>
              </a:tr>
              <a:tr h="370840">
                <a:tc>
                  <a:txBody>
                    <a:bodyPr/>
                    <a:lstStyle/>
                    <a:p>
                      <a:r>
                        <a:rPr lang="en-US" dirty="0"/>
                        <a:t>3. Create Azure Storage Account</a:t>
                      </a:r>
                      <a:endParaRPr lang="nl-BE" dirty="0"/>
                    </a:p>
                  </a:txBody>
                  <a:tcPr/>
                </a:tc>
                <a:tc>
                  <a:txBody>
                    <a:bodyPr/>
                    <a:lstStyle/>
                    <a:p>
                      <a:r>
                        <a:rPr lang="en-US" dirty="0"/>
                        <a:t>Create Azure Storage Account for ASR</a:t>
                      </a:r>
                      <a:endParaRPr lang="nl-BE" dirty="0"/>
                    </a:p>
                  </a:txBody>
                  <a:tcPr/>
                </a:tc>
                <a:extLst>
                  <a:ext uri="{0D108BD9-81ED-4DB2-BD59-A6C34878D82A}">
                    <a16:rowId xmlns:a16="http://schemas.microsoft.com/office/drawing/2014/main" val="1847162558"/>
                  </a:ext>
                </a:extLst>
              </a:tr>
              <a:tr h="370840">
                <a:tc>
                  <a:txBody>
                    <a:bodyPr/>
                    <a:lstStyle/>
                    <a:p>
                      <a:r>
                        <a:rPr lang="en-US" dirty="0"/>
                        <a:t>4. Configure Cloud Protection</a:t>
                      </a:r>
                      <a:endParaRPr lang="nl-BE" dirty="0"/>
                    </a:p>
                  </a:txBody>
                  <a:tcPr/>
                </a:tc>
                <a:tc>
                  <a:txBody>
                    <a:bodyPr/>
                    <a:lstStyle/>
                    <a:p>
                      <a:r>
                        <a:rPr lang="en-US" dirty="0"/>
                        <a:t>Set up protection for the SCVMM/</a:t>
                      </a:r>
                      <a:r>
                        <a:rPr lang="en-US" dirty="0" err="1"/>
                        <a:t>HyperV</a:t>
                      </a:r>
                      <a:r>
                        <a:rPr lang="en-US" dirty="0"/>
                        <a:t> cloud</a:t>
                      </a:r>
                      <a:endParaRPr lang="nl-BE" dirty="0"/>
                    </a:p>
                  </a:txBody>
                  <a:tcPr/>
                </a:tc>
                <a:extLst>
                  <a:ext uri="{0D108BD9-81ED-4DB2-BD59-A6C34878D82A}">
                    <a16:rowId xmlns:a16="http://schemas.microsoft.com/office/drawing/2014/main" val="2483796518"/>
                  </a:ext>
                </a:extLst>
              </a:tr>
              <a:tr h="370840">
                <a:tc>
                  <a:txBody>
                    <a:bodyPr/>
                    <a:lstStyle/>
                    <a:p>
                      <a:r>
                        <a:rPr lang="en-US" dirty="0"/>
                        <a:t>5. Map Networks</a:t>
                      </a:r>
                      <a:endParaRPr lang="nl-BE" dirty="0"/>
                    </a:p>
                  </a:txBody>
                  <a:tcPr/>
                </a:tc>
                <a:tc>
                  <a:txBody>
                    <a:bodyPr/>
                    <a:lstStyle/>
                    <a:p>
                      <a:r>
                        <a:rPr lang="en-US" dirty="0"/>
                        <a:t>Map on-premises network to Azure </a:t>
                      </a:r>
                      <a:r>
                        <a:rPr lang="en-US" dirty="0" err="1"/>
                        <a:t>VNets</a:t>
                      </a:r>
                      <a:endParaRPr lang="nl-BE" dirty="0"/>
                    </a:p>
                  </a:txBody>
                  <a:tcPr/>
                </a:tc>
                <a:extLst>
                  <a:ext uri="{0D108BD9-81ED-4DB2-BD59-A6C34878D82A}">
                    <a16:rowId xmlns:a16="http://schemas.microsoft.com/office/drawing/2014/main" val="378077854"/>
                  </a:ext>
                </a:extLst>
              </a:tr>
              <a:tr h="370840">
                <a:tc>
                  <a:txBody>
                    <a:bodyPr/>
                    <a:lstStyle/>
                    <a:p>
                      <a:r>
                        <a:rPr lang="en-US" dirty="0"/>
                        <a:t>6. Enable Protection for VMs</a:t>
                      </a:r>
                      <a:endParaRPr lang="nl-BE" dirty="0"/>
                    </a:p>
                  </a:txBody>
                  <a:tcPr/>
                </a:tc>
                <a:tc>
                  <a:txBody>
                    <a:bodyPr/>
                    <a:lstStyle/>
                    <a:p>
                      <a:r>
                        <a:rPr lang="en-US" dirty="0"/>
                        <a:t>Create ASR protection group + enable protection for VMs</a:t>
                      </a:r>
                      <a:endParaRPr lang="nl-BE" dirty="0"/>
                    </a:p>
                  </a:txBody>
                  <a:tcPr/>
                </a:tc>
                <a:extLst>
                  <a:ext uri="{0D108BD9-81ED-4DB2-BD59-A6C34878D82A}">
                    <a16:rowId xmlns:a16="http://schemas.microsoft.com/office/drawing/2014/main" val="176253610"/>
                  </a:ext>
                </a:extLst>
              </a:tr>
              <a:tr h="370840">
                <a:tc>
                  <a:txBody>
                    <a:bodyPr/>
                    <a:lstStyle/>
                    <a:p>
                      <a:r>
                        <a:rPr lang="en-US" dirty="0"/>
                        <a:t>7. Configure</a:t>
                      </a:r>
                      <a:r>
                        <a:rPr lang="en-US" baseline="0" dirty="0"/>
                        <a:t> Recovery Plans</a:t>
                      </a:r>
                      <a:endParaRPr lang="nl-BE" dirty="0"/>
                    </a:p>
                  </a:txBody>
                  <a:tcPr/>
                </a:tc>
                <a:tc>
                  <a:txBody>
                    <a:bodyPr/>
                    <a:lstStyle/>
                    <a:p>
                      <a:r>
                        <a:rPr lang="en-US" dirty="0"/>
                        <a:t>Configure</a:t>
                      </a:r>
                      <a:r>
                        <a:rPr lang="en-US" baseline="0" dirty="0"/>
                        <a:t> Recovery Plans with detailed steps (scripts / automation)</a:t>
                      </a:r>
                      <a:endParaRPr lang="nl-BE" dirty="0"/>
                    </a:p>
                  </a:txBody>
                  <a:tcPr/>
                </a:tc>
                <a:extLst>
                  <a:ext uri="{0D108BD9-81ED-4DB2-BD59-A6C34878D82A}">
                    <a16:rowId xmlns:a16="http://schemas.microsoft.com/office/drawing/2014/main" val="2484895239"/>
                  </a:ext>
                </a:extLst>
              </a:tr>
              <a:tr h="370840">
                <a:tc>
                  <a:txBody>
                    <a:bodyPr/>
                    <a:lstStyle/>
                    <a:p>
                      <a:r>
                        <a:rPr lang="en-US" dirty="0"/>
                        <a:t>8. Perform Test Failover</a:t>
                      </a:r>
                      <a:endParaRPr lang="nl-BE" dirty="0"/>
                    </a:p>
                  </a:txBody>
                  <a:tcPr/>
                </a:tc>
                <a:tc>
                  <a:txBody>
                    <a:bodyPr/>
                    <a:lstStyle/>
                    <a:p>
                      <a:r>
                        <a:rPr lang="en-US" dirty="0"/>
                        <a:t>Run a test failover to verify Recovery Plans are complete</a:t>
                      </a:r>
                      <a:endParaRPr lang="nl-BE" dirty="0"/>
                    </a:p>
                  </a:txBody>
                  <a:tcPr/>
                </a:tc>
                <a:extLst>
                  <a:ext uri="{0D108BD9-81ED-4DB2-BD59-A6C34878D82A}">
                    <a16:rowId xmlns:a16="http://schemas.microsoft.com/office/drawing/2014/main" val="1967062273"/>
                  </a:ext>
                </a:extLst>
              </a:tr>
              <a:tr h="370840">
                <a:tc>
                  <a:txBody>
                    <a:bodyPr/>
                    <a:lstStyle/>
                    <a:p>
                      <a:r>
                        <a:rPr lang="en-US" dirty="0"/>
                        <a:t>9. Perform DR simulation</a:t>
                      </a:r>
                      <a:endParaRPr lang="nl-BE" dirty="0"/>
                    </a:p>
                  </a:txBody>
                  <a:tcPr/>
                </a:tc>
                <a:tc>
                  <a:txBody>
                    <a:bodyPr/>
                    <a:lstStyle/>
                    <a:p>
                      <a:r>
                        <a:rPr lang="en-US" dirty="0"/>
                        <a:t>Run through a full DR</a:t>
                      </a:r>
                      <a:r>
                        <a:rPr lang="en-US" baseline="0" dirty="0"/>
                        <a:t> simulation (planned / unplanned failover)</a:t>
                      </a:r>
                      <a:endParaRPr lang="nl-BE" dirty="0"/>
                    </a:p>
                  </a:txBody>
                  <a:tcPr/>
                </a:tc>
                <a:extLst>
                  <a:ext uri="{0D108BD9-81ED-4DB2-BD59-A6C34878D82A}">
                    <a16:rowId xmlns:a16="http://schemas.microsoft.com/office/drawing/2014/main" val="3812555542"/>
                  </a:ext>
                </a:extLst>
              </a:tr>
              <a:tr h="370840">
                <a:tc>
                  <a:txBody>
                    <a:bodyPr/>
                    <a:lstStyle/>
                    <a:p>
                      <a:r>
                        <a:rPr lang="en-US" dirty="0"/>
                        <a:t>10. Update DR documentation</a:t>
                      </a:r>
                      <a:endParaRPr lang="nl-BE" dirty="0"/>
                    </a:p>
                  </a:txBody>
                  <a:tcPr/>
                </a:tc>
                <a:tc>
                  <a:txBody>
                    <a:bodyPr/>
                    <a:lstStyle/>
                    <a:p>
                      <a:r>
                        <a:rPr lang="en-US" dirty="0"/>
                        <a:t>Update DR documentation with observations </a:t>
                      </a:r>
                      <a:endParaRPr lang="nl-BE" dirty="0"/>
                    </a:p>
                  </a:txBody>
                  <a:tcPr/>
                </a:tc>
                <a:extLst>
                  <a:ext uri="{0D108BD9-81ED-4DB2-BD59-A6C34878D82A}">
                    <a16:rowId xmlns:a16="http://schemas.microsoft.com/office/drawing/2014/main" val="2001436016"/>
                  </a:ext>
                </a:extLst>
              </a:tr>
            </a:tbl>
          </a:graphicData>
        </a:graphic>
      </p:graphicFrame>
    </p:spTree>
    <p:extLst>
      <p:ext uri="{BB962C8B-B14F-4D97-AF65-F5344CB8AC3E}">
        <p14:creationId xmlns:p14="http://schemas.microsoft.com/office/powerpoint/2010/main" val="27004214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ASR for Hyper-V environments</a:t>
            </a:r>
          </a:p>
        </p:txBody>
      </p:sp>
    </p:spTree>
    <p:extLst>
      <p:ext uri="{BB962C8B-B14F-4D97-AF65-F5344CB8AC3E}">
        <p14:creationId xmlns:p14="http://schemas.microsoft.com/office/powerpoint/2010/main" val="14425152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Create Recovery Vault</a:t>
            </a:r>
            <a:endParaRPr lang="en-US" dirty="0"/>
          </a:p>
        </p:txBody>
      </p:sp>
      <p:sp>
        <p:nvSpPr>
          <p:cNvPr id="5" name="Text Placeholder 4"/>
          <p:cNvSpPr>
            <a:spLocks noGrp="1"/>
          </p:cNvSpPr>
          <p:nvPr>
            <p:ph sz="quarter" idx="10"/>
          </p:nvPr>
        </p:nvSpPr>
        <p:spPr>
          <a:xfrm>
            <a:off x="268288" y="1398397"/>
            <a:ext cx="11542503" cy="4801314"/>
          </a:xfrm>
        </p:spPr>
        <p:txBody>
          <a:bodyPr/>
          <a:lstStyle/>
          <a:p>
            <a:r>
              <a:rPr lang="en-US" dirty="0"/>
              <a:t>Create Azure Recovery Services Vault</a:t>
            </a:r>
          </a:p>
          <a:p>
            <a:r>
              <a:rPr lang="en-US" dirty="0"/>
              <a:t>Configure Site Recovery Vault</a:t>
            </a:r>
          </a:p>
          <a:p>
            <a:r>
              <a:rPr lang="en-US" dirty="0"/>
              <a:t>Specify Source and Target environments</a:t>
            </a:r>
          </a:p>
          <a:p>
            <a:endParaRPr lang="en-US" dirty="0"/>
          </a:p>
          <a:p>
            <a:pPr>
              <a:buFont typeface="Symbol" panose="05050102010706020507" pitchFamily="18" charset="2"/>
              <a:buChar char="Þ"/>
            </a:pPr>
            <a:r>
              <a:rPr lang="en-US" dirty="0"/>
              <a:t>Quick Start Wizard</a:t>
            </a:r>
          </a:p>
          <a:p>
            <a:pPr>
              <a:buFont typeface="Symbol" panose="05050102010706020507" pitchFamily="18" charset="2"/>
              <a:buChar char="Þ"/>
            </a:pPr>
            <a:r>
              <a:rPr lang="en-US" dirty="0"/>
              <a:t>Azure PowerShell “New-</a:t>
            </a:r>
            <a:r>
              <a:rPr lang="en-US" dirty="0" err="1"/>
              <a:t>AzureRMSiteRecovery</a:t>
            </a:r>
            <a:r>
              <a:rPr lang="en-US" dirty="0"/>
              <a:t>…”</a:t>
            </a:r>
          </a:p>
          <a:p>
            <a:pPr marL="0" indent="0">
              <a:buNone/>
            </a:pPr>
            <a:endParaRPr lang="en-US" dirty="0"/>
          </a:p>
        </p:txBody>
      </p:sp>
    </p:spTree>
    <p:extLst>
      <p:ext uri="{BB962C8B-B14F-4D97-AF65-F5344CB8AC3E}">
        <p14:creationId xmlns:p14="http://schemas.microsoft.com/office/powerpoint/2010/main" val="14110518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Create a Hyper-V Site</a:t>
            </a:r>
            <a:endParaRPr lang="en-US" dirty="0"/>
          </a:p>
        </p:txBody>
      </p:sp>
      <p:sp>
        <p:nvSpPr>
          <p:cNvPr id="4" name="Text Placeholder 3"/>
          <p:cNvSpPr>
            <a:spLocks noGrp="1"/>
          </p:cNvSpPr>
          <p:nvPr>
            <p:ph sz="quarter" idx="10"/>
          </p:nvPr>
        </p:nvSpPr>
        <p:spPr/>
        <p:txBody>
          <a:bodyPr/>
          <a:lstStyle/>
          <a:p>
            <a:r>
              <a:rPr lang="en-US" dirty="0"/>
              <a:t>Create a Hyper-V Site to group one or more Hyper-V servers belonging to the same physical location (</a:t>
            </a:r>
            <a:r>
              <a:rPr lang="en-US" dirty="0" err="1"/>
              <a:t>eg</a:t>
            </a:r>
            <a:r>
              <a:rPr lang="en-US" dirty="0"/>
              <a:t>. New York Site)</a:t>
            </a:r>
          </a:p>
          <a:p>
            <a:pPr marL="0" indent="0">
              <a:buNone/>
            </a:pPr>
            <a:endParaRPr lang="en-US" dirty="0"/>
          </a:p>
          <a:p>
            <a:r>
              <a:rPr lang="en-US" dirty="0"/>
              <a:t>A Hyper-V Server can only belong to 1 Hyper-V Site</a:t>
            </a:r>
          </a:p>
          <a:p>
            <a:pPr marL="0" indent="0">
              <a:buNone/>
            </a:pPr>
            <a:endParaRPr lang="en-US" dirty="0"/>
          </a:p>
        </p:txBody>
      </p:sp>
    </p:spTree>
    <p:extLst>
      <p:ext uri="{BB962C8B-B14F-4D97-AF65-F5344CB8AC3E}">
        <p14:creationId xmlns:p14="http://schemas.microsoft.com/office/powerpoint/2010/main" val="25641891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Disaster Recovery Matters</a:t>
            </a:r>
          </a:p>
        </p:txBody>
      </p:sp>
    </p:spTree>
    <p:extLst>
      <p:ext uri="{BB962C8B-B14F-4D97-AF65-F5344CB8AC3E}">
        <p14:creationId xmlns:p14="http://schemas.microsoft.com/office/powerpoint/2010/main" val="11768871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Create a Hyper-V Site</a:t>
            </a:r>
          </a:p>
        </p:txBody>
      </p:sp>
      <p:pic>
        <p:nvPicPr>
          <p:cNvPr id="3" name="Picture 2"/>
          <p:cNvPicPr>
            <a:picLocks noChangeAspect="1"/>
          </p:cNvPicPr>
          <p:nvPr/>
        </p:nvPicPr>
        <p:blipFill>
          <a:blip r:embed="rId3"/>
          <a:stretch>
            <a:fillRect/>
          </a:stretch>
        </p:blipFill>
        <p:spPr>
          <a:xfrm>
            <a:off x="499302" y="1360384"/>
            <a:ext cx="5167350" cy="3252811"/>
          </a:xfrm>
          <a:prstGeom prst="rect">
            <a:avLst/>
          </a:prstGeom>
        </p:spPr>
      </p:pic>
      <p:pic>
        <p:nvPicPr>
          <p:cNvPr id="4" name="Picture 3"/>
          <p:cNvPicPr>
            <a:picLocks noChangeAspect="1"/>
          </p:cNvPicPr>
          <p:nvPr/>
        </p:nvPicPr>
        <p:blipFill>
          <a:blip r:embed="rId4"/>
          <a:stretch>
            <a:fillRect/>
          </a:stretch>
        </p:blipFill>
        <p:spPr>
          <a:xfrm>
            <a:off x="6500130" y="2192959"/>
            <a:ext cx="5157825" cy="4091017"/>
          </a:xfrm>
          <a:prstGeom prst="rect">
            <a:avLst/>
          </a:prstGeom>
        </p:spPr>
      </p:pic>
    </p:spTree>
    <p:extLst>
      <p:ext uri="{BB962C8B-B14F-4D97-AF65-F5344CB8AC3E}">
        <p14:creationId xmlns:p14="http://schemas.microsoft.com/office/powerpoint/2010/main" val="20026676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3: Prepare Hyper-V Servers</a:t>
            </a:r>
            <a:endParaRPr lang="en-US" dirty="0"/>
          </a:p>
        </p:txBody>
      </p:sp>
      <p:sp>
        <p:nvSpPr>
          <p:cNvPr id="4" name="Text Placeholder 3"/>
          <p:cNvSpPr>
            <a:spLocks noGrp="1"/>
          </p:cNvSpPr>
          <p:nvPr>
            <p:ph sz="quarter" idx="10"/>
          </p:nvPr>
        </p:nvSpPr>
        <p:spPr/>
        <p:txBody>
          <a:bodyPr/>
          <a:lstStyle/>
          <a:p>
            <a:r>
              <a:rPr lang="en-US" dirty="0"/>
              <a:t>Download &amp; Install a “Registration Key”</a:t>
            </a:r>
          </a:p>
          <a:p>
            <a:r>
              <a:rPr lang="en-US" dirty="0"/>
              <a:t>Download &amp; Install the Azure Site Recovery Provider</a:t>
            </a:r>
          </a:p>
          <a:p>
            <a:r>
              <a:rPr lang="en-US" dirty="0"/>
              <a:t>The Registration Key links the Hyper-V Server to the Azure Hyper-V Site</a:t>
            </a:r>
          </a:p>
          <a:p>
            <a:r>
              <a:rPr lang="en-US" dirty="0"/>
              <a:t>Install both on each server you want to group to the same Hyper-V Site</a:t>
            </a:r>
          </a:p>
          <a:p>
            <a:r>
              <a:rPr lang="en-US" dirty="0"/>
              <a:t>If Hyper-V cluster nodes, install on all nodes</a:t>
            </a:r>
          </a:p>
          <a:p>
            <a:pPr marL="0" indent="0">
              <a:buNone/>
            </a:pPr>
            <a:endParaRPr lang="en-US" dirty="0"/>
          </a:p>
        </p:txBody>
      </p:sp>
    </p:spTree>
    <p:extLst>
      <p:ext uri="{BB962C8B-B14F-4D97-AF65-F5344CB8AC3E}">
        <p14:creationId xmlns:p14="http://schemas.microsoft.com/office/powerpoint/2010/main" val="13579141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Prepare Hyper-V Servers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49" y="1154413"/>
            <a:ext cx="5334471" cy="33217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338" y="3199626"/>
            <a:ext cx="8641829" cy="3322608"/>
          </a:xfrm>
          <a:prstGeom prst="rect">
            <a:avLst/>
          </a:prstGeom>
        </p:spPr>
      </p:pic>
    </p:spTree>
    <p:extLst>
      <p:ext uri="{BB962C8B-B14F-4D97-AF65-F5344CB8AC3E}">
        <p14:creationId xmlns:p14="http://schemas.microsoft.com/office/powerpoint/2010/main" val="42750848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Prepare Hyper-V Servers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89" y="1142062"/>
            <a:ext cx="6370872" cy="26215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425" y="3919898"/>
            <a:ext cx="6500423" cy="2728196"/>
          </a:xfrm>
          <a:prstGeom prst="rect">
            <a:avLst/>
          </a:prstGeom>
        </p:spPr>
      </p:pic>
    </p:spTree>
    <p:extLst>
      <p:ext uri="{BB962C8B-B14F-4D97-AF65-F5344CB8AC3E}">
        <p14:creationId xmlns:p14="http://schemas.microsoft.com/office/powerpoint/2010/main" val="3839525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4: Prepare Resources</a:t>
            </a:r>
            <a:endParaRPr lang="en-US" dirty="0"/>
          </a:p>
        </p:txBody>
      </p:sp>
      <p:sp>
        <p:nvSpPr>
          <p:cNvPr id="4" name="Text Placeholder 3"/>
          <p:cNvSpPr>
            <a:spLocks noGrp="1"/>
          </p:cNvSpPr>
          <p:nvPr>
            <p:ph sz="quarter" idx="10"/>
          </p:nvPr>
        </p:nvSpPr>
        <p:spPr/>
        <p:txBody>
          <a:bodyPr/>
          <a:lstStyle/>
          <a:p>
            <a:r>
              <a:rPr lang="en-US" dirty="0"/>
              <a:t>Create Storage Account</a:t>
            </a:r>
          </a:p>
          <a:p>
            <a:pPr lvl="2"/>
            <a:r>
              <a:rPr lang="en-US" dirty="0"/>
              <a:t>Unique Name *.core.windows.net</a:t>
            </a:r>
          </a:p>
          <a:p>
            <a:pPr lvl="2"/>
            <a:r>
              <a:rPr lang="en-US" dirty="0"/>
              <a:t>Location / Affinity Group</a:t>
            </a:r>
          </a:p>
          <a:p>
            <a:pPr lvl="2"/>
            <a:r>
              <a:rPr lang="en-US" dirty="0"/>
              <a:t>Geo-Redundant</a:t>
            </a:r>
          </a:p>
          <a:p>
            <a:endParaRPr lang="en-US" dirty="0"/>
          </a:p>
          <a:p>
            <a:r>
              <a:rPr lang="en-US" dirty="0"/>
              <a:t>Create Azure Virtual Network</a:t>
            </a:r>
          </a:p>
          <a:p>
            <a:pPr lvl="2"/>
            <a:r>
              <a:rPr lang="en-US" dirty="0"/>
              <a:t>Unique Name</a:t>
            </a:r>
          </a:p>
          <a:p>
            <a:pPr lvl="2"/>
            <a:r>
              <a:rPr lang="en-US" dirty="0"/>
              <a:t>IP-subnet (class A,B,C) + number of VMs</a:t>
            </a:r>
          </a:p>
          <a:p>
            <a:pPr lvl="2"/>
            <a:r>
              <a:rPr lang="en-US" dirty="0"/>
              <a:t>Location</a:t>
            </a:r>
          </a:p>
          <a:p>
            <a:endParaRPr lang="en-US" dirty="0"/>
          </a:p>
        </p:txBody>
      </p:sp>
      <p:pic>
        <p:nvPicPr>
          <p:cNvPr id="5" name="Picture 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017465" y="985733"/>
            <a:ext cx="2066545" cy="2066545"/>
          </a:xfrm>
          <a:prstGeom prst="rect">
            <a:avLst/>
          </a:prstGeom>
        </p:spPr>
      </p:pic>
      <p:pic>
        <p:nvPicPr>
          <p:cNvPr id="6" name="Picture 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017465" y="3809409"/>
            <a:ext cx="2066545" cy="2066545"/>
          </a:xfrm>
          <a:prstGeom prst="rect">
            <a:avLst/>
          </a:prstGeom>
        </p:spPr>
      </p:pic>
    </p:spTree>
    <p:extLst>
      <p:ext uri="{BB962C8B-B14F-4D97-AF65-F5344CB8AC3E}">
        <p14:creationId xmlns:p14="http://schemas.microsoft.com/office/powerpoint/2010/main" val="19143042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Prepare Resources</a:t>
            </a:r>
          </a:p>
        </p:txBody>
      </p:sp>
      <p:pic>
        <p:nvPicPr>
          <p:cNvPr id="3" name="Picture 2"/>
          <p:cNvPicPr>
            <a:picLocks noChangeAspect="1"/>
          </p:cNvPicPr>
          <p:nvPr/>
        </p:nvPicPr>
        <p:blipFill>
          <a:blip r:embed="rId3"/>
          <a:stretch>
            <a:fillRect/>
          </a:stretch>
        </p:blipFill>
        <p:spPr>
          <a:xfrm>
            <a:off x="3481368" y="1290622"/>
            <a:ext cx="5229263" cy="4276756"/>
          </a:xfrm>
          <a:prstGeom prst="rect">
            <a:avLst/>
          </a:prstGeom>
        </p:spPr>
      </p:pic>
    </p:spTree>
    <p:extLst>
      <p:ext uri="{BB962C8B-B14F-4D97-AF65-F5344CB8AC3E}">
        <p14:creationId xmlns:p14="http://schemas.microsoft.com/office/powerpoint/2010/main" val="21317857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Step 5: Enable Replication</a:t>
            </a:r>
            <a:endParaRPr lang="en-US" sz="4400" dirty="0"/>
          </a:p>
        </p:txBody>
      </p:sp>
      <p:sp>
        <p:nvSpPr>
          <p:cNvPr id="4" name="Text Placeholder 3"/>
          <p:cNvSpPr>
            <a:spLocks noGrp="1"/>
          </p:cNvSpPr>
          <p:nvPr>
            <p:ph sz="quarter" idx="10"/>
          </p:nvPr>
        </p:nvSpPr>
        <p:spPr>
          <a:xfrm>
            <a:off x="268288" y="1398397"/>
            <a:ext cx="11542503" cy="4567404"/>
          </a:xfrm>
        </p:spPr>
        <p:txBody>
          <a:bodyPr/>
          <a:lstStyle/>
          <a:p>
            <a:r>
              <a:rPr lang="en-US" dirty="0"/>
              <a:t>Define common protection requirements:</a:t>
            </a:r>
          </a:p>
          <a:p>
            <a:pPr lvl="2"/>
            <a:r>
              <a:rPr lang="en-US" dirty="0"/>
              <a:t>Select VMs to recover</a:t>
            </a:r>
            <a:br>
              <a:rPr lang="en-US" dirty="0"/>
            </a:br>
            <a:endParaRPr lang="en-US" dirty="0"/>
          </a:p>
          <a:p>
            <a:pPr lvl="2"/>
            <a:r>
              <a:rPr lang="en-US" dirty="0"/>
              <a:t>Copy Frequency</a:t>
            </a:r>
          </a:p>
          <a:p>
            <a:pPr lvl="2"/>
            <a:r>
              <a:rPr lang="en-US" dirty="0"/>
              <a:t>Recovery Point settings</a:t>
            </a:r>
          </a:p>
          <a:p>
            <a:pPr lvl="2"/>
            <a:r>
              <a:rPr lang="en-US" dirty="0"/>
              <a:t>Frequency of snapshots</a:t>
            </a:r>
          </a:p>
          <a:p>
            <a:pPr lvl="2"/>
            <a:r>
              <a:rPr lang="en-US" dirty="0"/>
              <a:t>Initial replication start time</a:t>
            </a:r>
          </a:p>
          <a:p>
            <a:pPr marL="0" indent="0">
              <a:buNone/>
            </a:pPr>
            <a:endParaRPr lang="en-US" dirty="0"/>
          </a:p>
        </p:txBody>
      </p:sp>
    </p:spTree>
    <p:extLst>
      <p:ext uri="{BB962C8B-B14F-4D97-AF65-F5344CB8AC3E}">
        <p14:creationId xmlns:p14="http://schemas.microsoft.com/office/powerpoint/2010/main" val="25337099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Protection Groups</a:t>
            </a:r>
          </a:p>
        </p:txBody>
      </p:sp>
      <p:pic>
        <p:nvPicPr>
          <p:cNvPr id="3" name="Picture 2"/>
          <p:cNvPicPr>
            <a:picLocks noChangeAspect="1"/>
          </p:cNvPicPr>
          <p:nvPr/>
        </p:nvPicPr>
        <p:blipFill>
          <a:blip r:embed="rId3"/>
          <a:stretch>
            <a:fillRect/>
          </a:stretch>
        </p:blipFill>
        <p:spPr>
          <a:xfrm>
            <a:off x="2931295" y="1376347"/>
            <a:ext cx="6329409" cy="4105305"/>
          </a:xfrm>
          <a:prstGeom prst="rect">
            <a:avLst/>
          </a:prstGeom>
        </p:spPr>
      </p:pic>
    </p:spTree>
    <p:extLst>
      <p:ext uri="{BB962C8B-B14F-4D97-AF65-F5344CB8AC3E}">
        <p14:creationId xmlns:p14="http://schemas.microsoft.com/office/powerpoint/2010/main" val="22692808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6: Enable protection for VMs</a:t>
            </a:r>
            <a:endParaRPr lang="en-US" dirty="0"/>
          </a:p>
        </p:txBody>
      </p:sp>
      <p:sp>
        <p:nvSpPr>
          <p:cNvPr id="4" name="Text Placeholder 3"/>
          <p:cNvSpPr>
            <a:spLocks noGrp="1"/>
          </p:cNvSpPr>
          <p:nvPr>
            <p:ph sz="quarter" idx="10"/>
          </p:nvPr>
        </p:nvSpPr>
        <p:spPr/>
        <p:txBody>
          <a:bodyPr/>
          <a:lstStyle/>
          <a:p>
            <a:r>
              <a:rPr lang="en-US" dirty="0"/>
              <a:t>Add Virtual Machines to the configured protection groups</a:t>
            </a:r>
          </a:p>
          <a:p>
            <a:pPr lvl="2"/>
            <a:r>
              <a:rPr lang="en-US" dirty="0"/>
              <a:t>Select Virtual Machine(s)</a:t>
            </a:r>
          </a:p>
          <a:p>
            <a:pPr lvl="2"/>
            <a:r>
              <a:rPr lang="en-US" dirty="0"/>
              <a:t>Specify Operating System</a:t>
            </a:r>
          </a:p>
          <a:p>
            <a:endParaRPr lang="en-US" dirty="0"/>
          </a:p>
          <a:p>
            <a:r>
              <a:rPr lang="en-US" dirty="0"/>
              <a:t>A VM can only be member of 1 protection group</a:t>
            </a:r>
          </a:p>
          <a:p>
            <a:pPr lvl="2"/>
            <a:r>
              <a:rPr lang="en-US" dirty="0"/>
              <a:t>Based on Protection Group Replication Start Time setting, VMs could get replicated immediately, consuming lots of bandwidth, taking time,… </a:t>
            </a:r>
          </a:p>
          <a:p>
            <a:endParaRPr lang="en-US" dirty="0"/>
          </a:p>
        </p:txBody>
      </p:sp>
      <p:pic>
        <p:nvPicPr>
          <p:cNvPr id="5" name="Picture 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49951" y="2198594"/>
            <a:ext cx="1817351" cy="1817351"/>
          </a:xfrm>
          <a:prstGeom prst="rect">
            <a:avLst/>
          </a:prstGeom>
        </p:spPr>
      </p:pic>
    </p:spTree>
    <p:extLst>
      <p:ext uri="{BB962C8B-B14F-4D97-AF65-F5344CB8AC3E}">
        <p14:creationId xmlns:p14="http://schemas.microsoft.com/office/powerpoint/2010/main" val="2100188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Enable protection for VMs</a:t>
            </a:r>
          </a:p>
        </p:txBody>
      </p:sp>
      <p:pic>
        <p:nvPicPr>
          <p:cNvPr id="3" name="Picture 2"/>
          <p:cNvPicPr>
            <a:picLocks noChangeAspect="1"/>
          </p:cNvPicPr>
          <p:nvPr/>
        </p:nvPicPr>
        <p:blipFill>
          <a:blip r:embed="rId3"/>
          <a:stretch>
            <a:fillRect/>
          </a:stretch>
        </p:blipFill>
        <p:spPr>
          <a:xfrm>
            <a:off x="401241" y="1190767"/>
            <a:ext cx="5243551" cy="4248181"/>
          </a:xfrm>
          <a:prstGeom prst="rect">
            <a:avLst/>
          </a:prstGeom>
        </p:spPr>
      </p:pic>
      <p:pic>
        <p:nvPicPr>
          <p:cNvPr id="4" name="Picture 3"/>
          <p:cNvPicPr>
            <a:picLocks noChangeAspect="1"/>
          </p:cNvPicPr>
          <p:nvPr/>
        </p:nvPicPr>
        <p:blipFill>
          <a:blip r:embed="rId4"/>
          <a:stretch>
            <a:fillRect/>
          </a:stretch>
        </p:blipFill>
        <p:spPr>
          <a:xfrm>
            <a:off x="4916279" y="3881778"/>
            <a:ext cx="6991401" cy="2767033"/>
          </a:xfrm>
          <a:prstGeom prst="rect">
            <a:avLst/>
          </a:prstGeom>
        </p:spPr>
      </p:pic>
    </p:spTree>
    <p:extLst>
      <p:ext uri="{BB962C8B-B14F-4D97-AF65-F5344CB8AC3E}">
        <p14:creationId xmlns:p14="http://schemas.microsoft.com/office/powerpoint/2010/main" val="22216521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7456" y="2297667"/>
            <a:ext cx="5708544" cy="3420097"/>
          </a:xfrm>
          <a:prstGeom prst="rect">
            <a:avLst/>
          </a:prstGeom>
        </p:spPr>
      </p:pic>
      <p:pic>
        <p:nvPicPr>
          <p:cNvPr id="5" name="Picture 4"/>
          <p:cNvPicPr>
            <a:picLocks noChangeAspect="1"/>
          </p:cNvPicPr>
          <p:nvPr/>
        </p:nvPicPr>
        <p:blipFill>
          <a:blip r:embed="rId4"/>
          <a:stretch>
            <a:fillRect/>
          </a:stretch>
        </p:blipFill>
        <p:spPr>
          <a:xfrm>
            <a:off x="6354570" y="2297667"/>
            <a:ext cx="5504460" cy="3347895"/>
          </a:xfrm>
          <a:prstGeom prst="rect">
            <a:avLst/>
          </a:prstGeom>
        </p:spPr>
      </p:pic>
      <p:sp>
        <p:nvSpPr>
          <p:cNvPr id="6" name="TextBox 5"/>
          <p:cNvSpPr txBox="1"/>
          <p:nvPr/>
        </p:nvSpPr>
        <p:spPr>
          <a:xfrm>
            <a:off x="297510" y="161868"/>
            <a:ext cx="11711681" cy="1721753"/>
          </a:xfrm>
          <a:prstGeom prst="rect">
            <a:avLst/>
          </a:prstGeom>
          <a:noFill/>
        </p:spPr>
        <p:txBody>
          <a:bodyPr wrap="square" rtlCol="0">
            <a:spAutoFit/>
          </a:bodyPr>
          <a:lstStyle/>
          <a:p>
            <a:r>
              <a:rPr lang="en-US" sz="5294" spc="-100" dirty="0">
                <a:ln w="3175">
                  <a:noFill/>
                </a:ln>
                <a:gradFill>
                  <a:gsLst>
                    <a:gs pos="7080">
                      <a:schemeClr val="tx1"/>
                    </a:gs>
                    <a:gs pos="26000">
                      <a:schemeClr val="tx1"/>
                    </a:gs>
                  </a:gsLst>
                  <a:lin ang="5400000" scaled="0"/>
                </a:gradFill>
                <a:latin typeface="+mj-lt"/>
                <a:cs typeface="Segoe UI" pitchFamily="34" charset="0"/>
              </a:rPr>
              <a:t>Most common cause for DR is not natural disasters &amp; Impact is severe</a:t>
            </a:r>
          </a:p>
        </p:txBody>
      </p:sp>
    </p:spTree>
    <p:extLst>
      <p:ext uri="{BB962C8B-B14F-4D97-AF65-F5344CB8AC3E}">
        <p14:creationId xmlns:p14="http://schemas.microsoft.com/office/powerpoint/2010/main" val="19184722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7: Test Deployment</a:t>
            </a:r>
            <a:endParaRPr lang="en-US" dirty="0"/>
          </a:p>
        </p:txBody>
      </p:sp>
      <p:sp>
        <p:nvSpPr>
          <p:cNvPr id="4" name="Text Placeholder 3"/>
          <p:cNvSpPr>
            <a:spLocks noGrp="1"/>
          </p:cNvSpPr>
          <p:nvPr>
            <p:ph sz="quarter" idx="10"/>
          </p:nvPr>
        </p:nvSpPr>
        <p:spPr/>
        <p:txBody>
          <a:bodyPr/>
          <a:lstStyle/>
          <a:p>
            <a:r>
              <a:rPr lang="en-US" dirty="0"/>
              <a:t>Test Failover without Azure Network</a:t>
            </a:r>
          </a:p>
          <a:p>
            <a:pPr lvl="2"/>
            <a:r>
              <a:rPr lang="en-US" dirty="0"/>
              <a:t>Verifies a VM comes up in Azure, but it won’t be connected to any Azure Network </a:t>
            </a:r>
          </a:p>
          <a:p>
            <a:r>
              <a:rPr lang="en-US" dirty="0"/>
              <a:t>Test Failover with Azure Network</a:t>
            </a:r>
          </a:p>
          <a:p>
            <a:pPr lvl="2"/>
            <a:r>
              <a:rPr lang="en-US" dirty="0"/>
              <a:t>Verifies the entire replication comes up in Azure, making sure the VMs are connected to their specified Azure recovery network. </a:t>
            </a:r>
          </a:p>
          <a:p>
            <a:pPr lvl="2"/>
            <a:r>
              <a:rPr lang="en-US" dirty="0"/>
              <a:t>Requires configuration of a separate (isolated) Azure network </a:t>
            </a:r>
          </a:p>
          <a:p>
            <a:pPr marL="855348" lvl="2" indent="0">
              <a:buNone/>
            </a:pPr>
            <a:endParaRPr lang="en-US" dirty="0"/>
          </a:p>
          <a:p>
            <a:r>
              <a:rPr lang="en-US" dirty="0"/>
              <a:t>Verify Test Failover Process from “Jobs” tab</a:t>
            </a:r>
          </a:p>
          <a:p>
            <a:endParaRPr lang="en-US" dirty="0"/>
          </a:p>
        </p:txBody>
      </p:sp>
    </p:spTree>
    <p:extLst>
      <p:ext uri="{BB962C8B-B14F-4D97-AF65-F5344CB8AC3E}">
        <p14:creationId xmlns:p14="http://schemas.microsoft.com/office/powerpoint/2010/main" val="39207345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7: Test Deployment Process</a:t>
            </a:r>
            <a:endParaRPr lang="en-US" dirty="0"/>
          </a:p>
        </p:txBody>
      </p:sp>
      <p:sp>
        <p:nvSpPr>
          <p:cNvPr id="4" name="Text Placeholder 3"/>
          <p:cNvSpPr>
            <a:spLocks noGrp="1"/>
          </p:cNvSpPr>
          <p:nvPr>
            <p:ph sz="quarter" idx="10"/>
          </p:nvPr>
        </p:nvSpPr>
        <p:spPr/>
        <p:txBody>
          <a:bodyPr/>
          <a:lstStyle/>
          <a:p>
            <a:r>
              <a:rPr lang="en-US" dirty="0"/>
              <a:t>The following steps occur during the test process:</a:t>
            </a:r>
          </a:p>
          <a:p>
            <a:pPr lvl="2"/>
            <a:r>
              <a:rPr lang="en-US" dirty="0"/>
              <a:t>Prerequisites check for failover</a:t>
            </a:r>
          </a:p>
          <a:p>
            <a:pPr lvl="2"/>
            <a:r>
              <a:rPr lang="en-US" dirty="0"/>
              <a:t>Create test environment</a:t>
            </a:r>
          </a:p>
          <a:p>
            <a:pPr lvl="2"/>
            <a:r>
              <a:rPr lang="en-US" dirty="0"/>
              <a:t>Create test virtual machine</a:t>
            </a:r>
          </a:p>
          <a:p>
            <a:pPr lvl="2"/>
            <a:r>
              <a:rPr lang="en-US" dirty="0"/>
              <a:t>Preparing the virtual machine</a:t>
            </a:r>
          </a:p>
          <a:p>
            <a:pPr lvl="2"/>
            <a:r>
              <a:rPr lang="en-US" dirty="0"/>
              <a:t>Start the virtual machine</a:t>
            </a:r>
          </a:p>
          <a:p>
            <a:pPr lvl="2"/>
            <a:r>
              <a:rPr lang="en-US" dirty="0"/>
              <a:t>Complete testing</a:t>
            </a:r>
          </a:p>
          <a:p>
            <a:pPr lvl="2"/>
            <a:r>
              <a:rPr lang="en-US" dirty="0"/>
              <a:t>Clean up the test virtual machine</a:t>
            </a:r>
          </a:p>
          <a:p>
            <a:pPr lvl="2"/>
            <a:r>
              <a:rPr lang="en-US" dirty="0"/>
              <a:t>Clean up the test environment</a:t>
            </a:r>
          </a:p>
          <a:p>
            <a:pPr lvl="2"/>
            <a:r>
              <a:rPr lang="en-US" dirty="0"/>
              <a:t>Finalizing test failover</a:t>
            </a:r>
          </a:p>
          <a:p>
            <a:pPr marL="0" indent="0">
              <a:buNone/>
            </a:pPr>
            <a:endParaRPr lang="en-US" dirty="0"/>
          </a:p>
        </p:txBody>
      </p:sp>
      <p:sp>
        <p:nvSpPr>
          <p:cNvPr id="5" name="Rounded Rectangle 4"/>
          <p:cNvSpPr/>
          <p:nvPr/>
        </p:nvSpPr>
        <p:spPr bwMode="auto">
          <a:xfrm>
            <a:off x="8674443" y="3126259"/>
            <a:ext cx="2891481" cy="2421925"/>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Full test on a typical Windows VM takes only 15min</a:t>
            </a:r>
          </a:p>
        </p:txBody>
      </p:sp>
    </p:spTree>
    <p:extLst>
      <p:ext uri="{BB962C8B-B14F-4D97-AF65-F5344CB8AC3E}">
        <p14:creationId xmlns:p14="http://schemas.microsoft.com/office/powerpoint/2010/main" val="49644032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Test Failover</a:t>
            </a:r>
          </a:p>
        </p:txBody>
      </p:sp>
      <p:pic>
        <p:nvPicPr>
          <p:cNvPr id="3" name="Picture 2"/>
          <p:cNvPicPr>
            <a:picLocks noChangeAspect="1"/>
          </p:cNvPicPr>
          <p:nvPr/>
        </p:nvPicPr>
        <p:blipFill>
          <a:blip r:embed="rId3"/>
          <a:stretch>
            <a:fillRect/>
          </a:stretch>
        </p:blipFill>
        <p:spPr>
          <a:xfrm>
            <a:off x="268928" y="1190767"/>
            <a:ext cx="7367641" cy="4610134"/>
          </a:xfrm>
          <a:prstGeom prst="rect">
            <a:avLst/>
          </a:prstGeom>
        </p:spPr>
      </p:pic>
    </p:spTree>
    <p:extLst>
      <p:ext uri="{BB962C8B-B14F-4D97-AF65-F5344CB8AC3E}">
        <p14:creationId xmlns:p14="http://schemas.microsoft.com/office/powerpoint/2010/main" val="33237513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Test Failover</a:t>
            </a:r>
          </a:p>
        </p:txBody>
      </p:sp>
      <p:pic>
        <p:nvPicPr>
          <p:cNvPr id="3" name="Picture 2"/>
          <p:cNvPicPr>
            <a:picLocks noChangeAspect="1"/>
          </p:cNvPicPr>
          <p:nvPr/>
        </p:nvPicPr>
        <p:blipFill>
          <a:blip r:embed="rId3"/>
          <a:stretch>
            <a:fillRect/>
          </a:stretch>
        </p:blipFill>
        <p:spPr>
          <a:xfrm>
            <a:off x="2998626" y="1190767"/>
            <a:ext cx="5963839" cy="5178695"/>
          </a:xfrm>
          <a:prstGeom prst="rect">
            <a:avLst/>
          </a:prstGeom>
        </p:spPr>
      </p:pic>
    </p:spTree>
    <p:extLst>
      <p:ext uri="{BB962C8B-B14F-4D97-AF65-F5344CB8AC3E}">
        <p14:creationId xmlns:p14="http://schemas.microsoft.com/office/powerpoint/2010/main" val="27956164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ASR failover (test / unplanned / planned)</a:t>
            </a:r>
          </a:p>
        </p:txBody>
      </p:sp>
    </p:spTree>
    <p:extLst>
      <p:ext uri="{BB962C8B-B14F-4D97-AF65-F5344CB8AC3E}">
        <p14:creationId xmlns:p14="http://schemas.microsoft.com/office/powerpoint/2010/main" val="9485697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ASR for non-Hyper-V workloads</a:t>
            </a:r>
            <a:br>
              <a:rPr lang="en-US" dirty="0"/>
            </a:br>
            <a:br>
              <a:rPr lang="en-US" dirty="0"/>
            </a:br>
            <a:r>
              <a:rPr lang="en-US" sz="4400" dirty="0"/>
              <a:t>(</a:t>
            </a:r>
            <a:r>
              <a:rPr lang="en-US" sz="4400" dirty="0" err="1"/>
              <a:t>Vmware</a:t>
            </a:r>
            <a:r>
              <a:rPr lang="en-US" sz="4400" dirty="0"/>
              <a:t> / Amazon AWS / </a:t>
            </a:r>
            <a:r>
              <a:rPr lang="en-US" sz="4400" dirty="0" err="1"/>
              <a:t>AzClassic</a:t>
            </a:r>
            <a:r>
              <a:rPr lang="en-US" sz="4400" dirty="0"/>
              <a:t> / Physical)</a:t>
            </a:r>
            <a:endParaRPr lang="en-US" dirty="0"/>
          </a:p>
        </p:txBody>
      </p:sp>
    </p:spTree>
    <p:extLst>
      <p:ext uri="{BB962C8B-B14F-4D97-AF65-F5344CB8AC3E}">
        <p14:creationId xmlns:p14="http://schemas.microsoft.com/office/powerpoint/2010/main" val="444444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1513748"/>
          </a:xfrm>
        </p:spPr>
        <p:txBody>
          <a:bodyPr/>
          <a:lstStyle/>
          <a:p>
            <a:r>
              <a:rPr lang="en-US" dirty="0"/>
              <a:t>ASR for non-Hyper-V workloads (VMware / AWS / Physical / </a:t>
            </a:r>
            <a:r>
              <a:rPr lang="en-US" dirty="0" err="1"/>
              <a:t>AzClassic</a:t>
            </a:r>
            <a:r>
              <a:rPr lang="en-US" dirty="0"/>
              <a:t>)</a:t>
            </a:r>
            <a:endParaRPr lang="nl-BE" dirty="0"/>
          </a:p>
        </p:txBody>
      </p:sp>
      <p:graphicFrame>
        <p:nvGraphicFramePr>
          <p:cNvPr id="4" name="Content Placeholder 5"/>
          <p:cNvGraphicFramePr>
            <a:graphicFrameLocks/>
          </p:cNvGraphicFramePr>
          <p:nvPr>
            <p:extLst>
              <p:ext uri="{D42A27DB-BD31-4B8C-83A1-F6EECF244321}">
                <p14:modId xmlns:p14="http://schemas.microsoft.com/office/powerpoint/2010/main" val="1163665115"/>
              </p:ext>
            </p:extLst>
          </p:nvPr>
        </p:nvGraphicFramePr>
        <p:xfrm>
          <a:off x="323851" y="1742350"/>
          <a:ext cx="11542712" cy="4702429"/>
        </p:xfrm>
        <a:graphic>
          <a:graphicData uri="http://schemas.openxmlformats.org/drawingml/2006/table">
            <a:tbl>
              <a:tblPr firstRow="1" bandRow="1">
                <a:tableStyleId>{93296810-A885-4BE3-A3E7-6D5BEEA58F35}</a:tableStyleId>
              </a:tblPr>
              <a:tblGrid>
                <a:gridCol w="3861502">
                  <a:extLst>
                    <a:ext uri="{9D8B030D-6E8A-4147-A177-3AD203B41FA5}">
                      <a16:colId xmlns:a16="http://schemas.microsoft.com/office/drawing/2014/main" val="3995415720"/>
                    </a:ext>
                  </a:extLst>
                </a:gridCol>
                <a:gridCol w="7681210">
                  <a:extLst>
                    <a:ext uri="{9D8B030D-6E8A-4147-A177-3AD203B41FA5}">
                      <a16:colId xmlns:a16="http://schemas.microsoft.com/office/drawing/2014/main" val="4030337351"/>
                    </a:ext>
                  </a:extLst>
                </a:gridCol>
              </a:tblGrid>
              <a:tr h="370840">
                <a:tc>
                  <a:txBody>
                    <a:bodyPr/>
                    <a:lstStyle/>
                    <a:p>
                      <a:r>
                        <a:rPr lang="en-US" dirty="0"/>
                        <a:t>Configuration</a:t>
                      </a:r>
                      <a:r>
                        <a:rPr lang="en-US" baseline="0" dirty="0"/>
                        <a:t> Step</a:t>
                      </a:r>
                      <a:endParaRPr lang="nl-BE" dirty="0"/>
                    </a:p>
                  </a:txBody>
                  <a:tcPr/>
                </a:tc>
                <a:tc>
                  <a:txBody>
                    <a:bodyPr/>
                    <a:lstStyle/>
                    <a:p>
                      <a:r>
                        <a:rPr lang="en-US" dirty="0"/>
                        <a:t>Description</a:t>
                      </a:r>
                      <a:endParaRPr lang="nl-BE" dirty="0"/>
                    </a:p>
                  </a:txBody>
                  <a:tcPr/>
                </a:tc>
                <a:extLst>
                  <a:ext uri="{0D108BD9-81ED-4DB2-BD59-A6C34878D82A}">
                    <a16:rowId xmlns:a16="http://schemas.microsoft.com/office/drawing/2014/main" val="1068316293"/>
                  </a:ext>
                </a:extLst>
              </a:tr>
              <a:tr h="370840">
                <a:tc>
                  <a:txBody>
                    <a:bodyPr/>
                    <a:lstStyle/>
                    <a:p>
                      <a:r>
                        <a:rPr lang="en-US" dirty="0"/>
                        <a:t>1. Configure ASR Vault</a:t>
                      </a:r>
                      <a:endParaRPr lang="nl-BE" dirty="0"/>
                    </a:p>
                  </a:txBody>
                  <a:tcPr/>
                </a:tc>
                <a:tc>
                  <a:txBody>
                    <a:bodyPr/>
                    <a:lstStyle/>
                    <a:p>
                      <a:r>
                        <a:rPr lang="en-US" dirty="0"/>
                        <a:t>Create the ASR Security Vault configuration + download Vault registration</a:t>
                      </a:r>
                      <a:r>
                        <a:rPr lang="en-US" baseline="0" dirty="0"/>
                        <a:t> Key</a:t>
                      </a:r>
                      <a:endParaRPr lang="nl-BE" dirty="0"/>
                    </a:p>
                  </a:txBody>
                  <a:tcPr/>
                </a:tc>
                <a:extLst>
                  <a:ext uri="{0D108BD9-81ED-4DB2-BD59-A6C34878D82A}">
                    <a16:rowId xmlns:a16="http://schemas.microsoft.com/office/drawing/2014/main" val="2617955816"/>
                  </a:ext>
                </a:extLst>
              </a:tr>
              <a:tr h="370840">
                <a:tc>
                  <a:txBody>
                    <a:bodyPr/>
                    <a:lstStyle/>
                    <a:p>
                      <a:r>
                        <a:rPr lang="en-US" dirty="0"/>
                        <a:t>2. Prepare on-premises infrastructure </a:t>
                      </a:r>
                      <a:endParaRPr lang="nl-BE" dirty="0"/>
                    </a:p>
                  </a:txBody>
                  <a:tcPr/>
                </a:tc>
                <a:tc>
                  <a:txBody>
                    <a:bodyPr/>
                    <a:lstStyle/>
                    <a:p>
                      <a:r>
                        <a:rPr lang="en-US" b="1" dirty="0">
                          <a:solidFill>
                            <a:srgbClr val="FF0000"/>
                          </a:solidFill>
                        </a:rPr>
                        <a:t>Download and install ASR Configuration Server / Process Server in</a:t>
                      </a:r>
                      <a:r>
                        <a:rPr lang="en-US" b="1" baseline="0" dirty="0">
                          <a:solidFill>
                            <a:srgbClr val="FF0000"/>
                          </a:solidFill>
                        </a:rPr>
                        <a:t> </a:t>
                      </a:r>
                      <a:r>
                        <a:rPr lang="en-US" b="1" baseline="0" dirty="0" err="1">
                          <a:solidFill>
                            <a:srgbClr val="FF0000"/>
                          </a:solidFill>
                        </a:rPr>
                        <a:t>Vmware</a:t>
                      </a:r>
                      <a:r>
                        <a:rPr lang="en-US" b="1" baseline="0" dirty="0">
                          <a:solidFill>
                            <a:srgbClr val="FF0000"/>
                          </a:solidFill>
                        </a:rPr>
                        <a:t>/AWS/physical/</a:t>
                      </a:r>
                      <a:r>
                        <a:rPr lang="en-US" b="1" baseline="0" dirty="0" err="1">
                          <a:solidFill>
                            <a:srgbClr val="FF0000"/>
                          </a:solidFill>
                        </a:rPr>
                        <a:t>AzClassic</a:t>
                      </a:r>
                      <a:r>
                        <a:rPr lang="en-US" b="1" baseline="0" dirty="0">
                          <a:solidFill>
                            <a:srgbClr val="FF0000"/>
                          </a:solidFill>
                        </a:rPr>
                        <a:t> infra</a:t>
                      </a:r>
                      <a:endParaRPr lang="nl-BE" b="1" dirty="0">
                        <a:solidFill>
                          <a:srgbClr val="FF0000"/>
                        </a:solidFill>
                      </a:endParaRPr>
                    </a:p>
                  </a:txBody>
                  <a:tcPr/>
                </a:tc>
                <a:extLst>
                  <a:ext uri="{0D108BD9-81ED-4DB2-BD59-A6C34878D82A}">
                    <a16:rowId xmlns:a16="http://schemas.microsoft.com/office/drawing/2014/main" val="3131519345"/>
                  </a:ext>
                </a:extLst>
              </a:tr>
              <a:tr h="370840">
                <a:tc>
                  <a:txBody>
                    <a:bodyPr/>
                    <a:lstStyle/>
                    <a:p>
                      <a:r>
                        <a:rPr lang="en-US" dirty="0"/>
                        <a:t>3. Create Azure Storage Account</a:t>
                      </a:r>
                      <a:endParaRPr lang="nl-BE" dirty="0"/>
                    </a:p>
                  </a:txBody>
                  <a:tcPr/>
                </a:tc>
                <a:tc>
                  <a:txBody>
                    <a:bodyPr/>
                    <a:lstStyle/>
                    <a:p>
                      <a:r>
                        <a:rPr lang="en-US" dirty="0"/>
                        <a:t>Create Azure Storage Account for ASR</a:t>
                      </a:r>
                      <a:endParaRPr lang="nl-BE" dirty="0"/>
                    </a:p>
                  </a:txBody>
                  <a:tcPr/>
                </a:tc>
                <a:extLst>
                  <a:ext uri="{0D108BD9-81ED-4DB2-BD59-A6C34878D82A}">
                    <a16:rowId xmlns:a16="http://schemas.microsoft.com/office/drawing/2014/main" val="1847162558"/>
                  </a:ext>
                </a:extLst>
              </a:tr>
              <a:tr h="370840">
                <a:tc>
                  <a:txBody>
                    <a:bodyPr/>
                    <a:lstStyle/>
                    <a:p>
                      <a:r>
                        <a:rPr lang="en-US" dirty="0"/>
                        <a:t>4. Configure Cloud Protection</a:t>
                      </a:r>
                      <a:endParaRPr lang="nl-BE" dirty="0"/>
                    </a:p>
                  </a:txBody>
                  <a:tcPr/>
                </a:tc>
                <a:tc>
                  <a:txBody>
                    <a:bodyPr/>
                    <a:lstStyle/>
                    <a:p>
                      <a:r>
                        <a:rPr lang="en-US" b="1" dirty="0">
                          <a:solidFill>
                            <a:srgbClr val="00B050"/>
                          </a:solidFill>
                        </a:rPr>
                        <a:t>Add Configuration</a:t>
                      </a:r>
                      <a:r>
                        <a:rPr lang="en-US" b="1" baseline="0" dirty="0">
                          <a:solidFill>
                            <a:srgbClr val="00B050"/>
                          </a:solidFill>
                        </a:rPr>
                        <a:t> Server to Azure ASR</a:t>
                      </a:r>
                      <a:endParaRPr lang="nl-BE" b="1" dirty="0">
                        <a:solidFill>
                          <a:srgbClr val="00B050"/>
                        </a:solidFill>
                      </a:endParaRPr>
                    </a:p>
                  </a:txBody>
                  <a:tcPr/>
                </a:tc>
                <a:extLst>
                  <a:ext uri="{0D108BD9-81ED-4DB2-BD59-A6C34878D82A}">
                    <a16:rowId xmlns:a16="http://schemas.microsoft.com/office/drawing/2014/main" val="2483796518"/>
                  </a:ext>
                </a:extLst>
              </a:tr>
              <a:tr h="370840">
                <a:tc>
                  <a:txBody>
                    <a:bodyPr/>
                    <a:lstStyle/>
                    <a:p>
                      <a:r>
                        <a:rPr lang="en-US" dirty="0"/>
                        <a:t>5. Map Networks</a:t>
                      </a:r>
                      <a:endParaRPr lang="nl-BE" dirty="0"/>
                    </a:p>
                  </a:txBody>
                  <a:tcPr/>
                </a:tc>
                <a:tc>
                  <a:txBody>
                    <a:bodyPr/>
                    <a:lstStyle/>
                    <a:p>
                      <a:r>
                        <a:rPr lang="en-US" dirty="0"/>
                        <a:t>Map on-premises network to Azure </a:t>
                      </a:r>
                      <a:r>
                        <a:rPr lang="en-US" dirty="0" err="1"/>
                        <a:t>VNets</a:t>
                      </a:r>
                      <a:endParaRPr lang="nl-BE" dirty="0"/>
                    </a:p>
                  </a:txBody>
                  <a:tcPr/>
                </a:tc>
                <a:extLst>
                  <a:ext uri="{0D108BD9-81ED-4DB2-BD59-A6C34878D82A}">
                    <a16:rowId xmlns:a16="http://schemas.microsoft.com/office/drawing/2014/main" val="378077854"/>
                  </a:ext>
                </a:extLst>
              </a:tr>
              <a:tr h="370840">
                <a:tc>
                  <a:txBody>
                    <a:bodyPr/>
                    <a:lstStyle/>
                    <a:p>
                      <a:r>
                        <a:rPr lang="en-US" dirty="0"/>
                        <a:t>6. Enable Protection for VMs</a:t>
                      </a:r>
                      <a:endParaRPr lang="nl-BE" dirty="0"/>
                    </a:p>
                  </a:txBody>
                  <a:tcPr/>
                </a:tc>
                <a:tc>
                  <a:txBody>
                    <a:bodyPr/>
                    <a:lstStyle/>
                    <a:p>
                      <a:r>
                        <a:rPr lang="en-US" dirty="0"/>
                        <a:t>enable protection for VMs</a:t>
                      </a:r>
                      <a:endParaRPr lang="nl-BE" dirty="0"/>
                    </a:p>
                  </a:txBody>
                  <a:tcPr/>
                </a:tc>
                <a:extLst>
                  <a:ext uri="{0D108BD9-81ED-4DB2-BD59-A6C34878D82A}">
                    <a16:rowId xmlns:a16="http://schemas.microsoft.com/office/drawing/2014/main" val="176253610"/>
                  </a:ext>
                </a:extLst>
              </a:tr>
              <a:tr h="370840">
                <a:tc>
                  <a:txBody>
                    <a:bodyPr/>
                    <a:lstStyle/>
                    <a:p>
                      <a:r>
                        <a:rPr lang="en-US" dirty="0"/>
                        <a:t>7. Configure</a:t>
                      </a:r>
                      <a:r>
                        <a:rPr lang="en-US" baseline="0" dirty="0"/>
                        <a:t> Recovery Plans</a:t>
                      </a:r>
                      <a:endParaRPr lang="nl-BE" dirty="0"/>
                    </a:p>
                  </a:txBody>
                  <a:tcPr/>
                </a:tc>
                <a:tc>
                  <a:txBody>
                    <a:bodyPr/>
                    <a:lstStyle/>
                    <a:p>
                      <a:r>
                        <a:rPr lang="en-US" dirty="0"/>
                        <a:t>Configure</a:t>
                      </a:r>
                      <a:r>
                        <a:rPr lang="en-US" baseline="0" dirty="0"/>
                        <a:t> Recovery Plans with detailed steps (scripts / automation)</a:t>
                      </a:r>
                      <a:endParaRPr lang="nl-BE" dirty="0"/>
                    </a:p>
                  </a:txBody>
                  <a:tcPr/>
                </a:tc>
                <a:extLst>
                  <a:ext uri="{0D108BD9-81ED-4DB2-BD59-A6C34878D82A}">
                    <a16:rowId xmlns:a16="http://schemas.microsoft.com/office/drawing/2014/main" val="2484895239"/>
                  </a:ext>
                </a:extLst>
              </a:tr>
              <a:tr h="370840">
                <a:tc>
                  <a:txBody>
                    <a:bodyPr/>
                    <a:lstStyle/>
                    <a:p>
                      <a:r>
                        <a:rPr lang="en-US" dirty="0"/>
                        <a:t>8. Perform Test Failover</a:t>
                      </a:r>
                      <a:endParaRPr lang="nl-BE" dirty="0"/>
                    </a:p>
                  </a:txBody>
                  <a:tcPr/>
                </a:tc>
                <a:tc>
                  <a:txBody>
                    <a:bodyPr/>
                    <a:lstStyle/>
                    <a:p>
                      <a:r>
                        <a:rPr lang="en-US" dirty="0"/>
                        <a:t>Run a test failover to verify Recovery Plans are complete</a:t>
                      </a:r>
                      <a:endParaRPr lang="nl-BE" dirty="0"/>
                    </a:p>
                  </a:txBody>
                  <a:tcPr/>
                </a:tc>
                <a:extLst>
                  <a:ext uri="{0D108BD9-81ED-4DB2-BD59-A6C34878D82A}">
                    <a16:rowId xmlns:a16="http://schemas.microsoft.com/office/drawing/2014/main" val="1967062273"/>
                  </a:ext>
                </a:extLst>
              </a:tr>
              <a:tr h="370840">
                <a:tc>
                  <a:txBody>
                    <a:bodyPr/>
                    <a:lstStyle/>
                    <a:p>
                      <a:r>
                        <a:rPr lang="en-US" dirty="0"/>
                        <a:t>9. Perform DR simulation</a:t>
                      </a:r>
                      <a:endParaRPr lang="nl-BE" dirty="0"/>
                    </a:p>
                  </a:txBody>
                  <a:tcPr/>
                </a:tc>
                <a:tc>
                  <a:txBody>
                    <a:bodyPr/>
                    <a:lstStyle/>
                    <a:p>
                      <a:r>
                        <a:rPr lang="en-US" dirty="0"/>
                        <a:t>Run through a full DR</a:t>
                      </a:r>
                      <a:r>
                        <a:rPr lang="en-US" baseline="0" dirty="0"/>
                        <a:t> simulation (planned / unplanned failover)</a:t>
                      </a:r>
                      <a:endParaRPr lang="nl-BE" dirty="0"/>
                    </a:p>
                  </a:txBody>
                  <a:tcPr/>
                </a:tc>
                <a:extLst>
                  <a:ext uri="{0D108BD9-81ED-4DB2-BD59-A6C34878D82A}">
                    <a16:rowId xmlns:a16="http://schemas.microsoft.com/office/drawing/2014/main" val="3812555542"/>
                  </a:ext>
                </a:extLst>
              </a:tr>
              <a:tr h="370840">
                <a:tc>
                  <a:txBody>
                    <a:bodyPr/>
                    <a:lstStyle/>
                    <a:p>
                      <a:r>
                        <a:rPr lang="en-US" dirty="0"/>
                        <a:t>10. Update DR documentation</a:t>
                      </a:r>
                      <a:endParaRPr lang="nl-BE" dirty="0"/>
                    </a:p>
                  </a:txBody>
                  <a:tcPr/>
                </a:tc>
                <a:tc>
                  <a:txBody>
                    <a:bodyPr/>
                    <a:lstStyle/>
                    <a:p>
                      <a:r>
                        <a:rPr lang="en-US" dirty="0"/>
                        <a:t>Update DR documentation with observations </a:t>
                      </a:r>
                      <a:endParaRPr lang="nl-BE" dirty="0"/>
                    </a:p>
                  </a:txBody>
                  <a:tcPr/>
                </a:tc>
                <a:extLst>
                  <a:ext uri="{0D108BD9-81ED-4DB2-BD59-A6C34878D82A}">
                    <a16:rowId xmlns:a16="http://schemas.microsoft.com/office/drawing/2014/main" val="2001436016"/>
                  </a:ext>
                </a:extLst>
              </a:tr>
            </a:tbl>
          </a:graphicData>
        </a:graphic>
      </p:graphicFrame>
    </p:spTree>
    <p:extLst>
      <p:ext uri="{BB962C8B-B14F-4D97-AF65-F5344CB8AC3E}">
        <p14:creationId xmlns:p14="http://schemas.microsoft.com/office/powerpoint/2010/main" val="16417164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025" y="4533945"/>
            <a:ext cx="11240393" cy="498598"/>
          </a:xfrm>
        </p:spPr>
        <p:txBody>
          <a:bodyPr/>
          <a:lstStyle/>
          <a:p>
            <a:r>
              <a:rPr lang="en-US" dirty="0">
                <a:solidFill>
                  <a:schemeClr val="bg1"/>
                </a:solidFill>
                <a:latin typeface="Segoe UI Light" panose="020B0502040204020203" pitchFamily="34" charset="0"/>
                <a:cs typeface="Segoe UI Light" panose="020B0502040204020203" pitchFamily="34" charset="0"/>
              </a:rPr>
              <a:t>ASR failover (test / unplanned / planned)</a:t>
            </a:r>
          </a:p>
        </p:txBody>
      </p:sp>
    </p:spTree>
    <p:extLst>
      <p:ext uri="{BB962C8B-B14F-4D97-AF65-F5344CB8AC3E}">
        <p14:creationId xmlns:p14="http://schemas.microsoft.com/office/powerpoint/2010/main" val="38424373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ASR Protection Plans</a:t>
            </a:r>
          </a:p>
        </p:txBody>
      </p:sp>
    </p:spTree>
    <p:extLst>
      <p:ext uri="{BB962C8B-B14F-4D97-AF65-F5344CB8AC3E}">
        <p14:creationId xmlns:p14="http://schemas.microsoft.com/office/powerpoint/2010/main" val="25049436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8: Fine-tune Protection Plans</a:t>
            </a:r>
            <a:endParaRPr lang="nl-BE" dirty="0"/>
          </a:p>
        </p:txBody>
      </p:sp>
      <p:sp>
        <p:nvSpPr>
          <p:cNvPr id="3" name="Content Placeholder 2"/>
          <p:cNvSpPr>
            <a:spLocks noGrp="1"/>
          </p:cNvSpPr>
          <p:nvPr>
            <p:ph sz="quarter" idx="10"/>
          </p:nvPr>
        </p:nvSpPr>
        <p:spPr>
          <a:xfrm>
            <a:off x="268288" y="1398397"/>
            <a:ext cx="11542503" cy="4555093"/>
          </a:xfrm>
        </p:spPr>
        <p:txBody>
          <a:bodyPr/>
          <a:lstStyle/>
          <a:p>
            <a:r>
              <a:rPr lang="en-US" dirty="0"/>
              <a:t>Protection Plans = Grouped set of VMs/Actions</a:t>
            </a:r>
          </a:p>
          <a:p>
            <a:r>
              <a:rPr lang="en-US" dirty="0"/>
              <a:t>Actions = Customized PowerShell scripts</a:t>
            </a:r>
          </a:p>
          <a:p>
            <a:endParaRPr lang="en-US" dirty="0"/>
          </a:p>
          <a:p>
            <a:r>
              <a:rPr lang="en-US" dirty="0"/>
              <a:t>Examples: RDP Endpoints, DNS updates, File copy,…</a:t>
            </a:r>
            <a:br>
              <a:rPr lang="en-US" dirty="0"/>
            </a:br>
            <a:endParaRPr lang="en-US" dirty="0"/>
          </a:p>
          <a:p>
            <a:r>
              <a:rPr lang="en-US" dirty="0"/>
              <a:t>Protection Plan Gallery or custom build</a:t>
            </a:r>
            <a:endParaRPr lang="nl-BE" dirty="0"/>
          </a:p>
        </p:txBody>
      </p:sp>
    </p:spTree>
    <p:extLst>
      <p:ext uri="{BB962C8B-B14F-4D97-AF65-F5344CB8AC3E}">
        <p14:creationId xmlns:p14="http://schemas.microsoft.com/office/powerpoint/2010/main" val="11264578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58927" y="1425545"/>
            <a:ext cx="5779946" cy="4897511"/>
          </a:xfrm>
          <a:prstGeom prst="rect">
            <a:avLst/>
          </a:prstGeom>
        </p:spPr>
      </p:pic>
      <p:sp>
        <p:nvSpPr>
          <p:cNvPr id="3" name="TextBox 2"/>
          <p:cNvSpPr txBox="1"/>
          <p:nvPr/>
        </p:nvSpPr>
        <p:spPr>
          <a:xfrm>
            <a:off x="297510" y="161868"/>
            <a:ext cx="11711681" cy="907043"/>
          </a:xfrm>
          <a:prstGeom prst="rect">
            <a:avLst/>
          </a:prstGeom>
          <a:noFill/>
        </p:spPr>
        <p:txBody>
          <a:bodyPr wrap="square" rtlCol="0">
            <a:spAutoFit/>
          </a:bodyPr>
          <a:lstStyle/>
          <a:p>
            <a:r>
              <a:rPr lang="en-US" sz="5294" spc="-100" dirty="0">
                <a:ln w="3175">
                  <a:noFill/>
                </a:ln>
                <a:gradFill>
                  <a:gsLst>
                    <a:gs pos="7080">
                      <a:schemeClr val="tx1"/>
                    </a:gs>
                    <a:gs pos="26000">
                      <a:schemeClr val="tx1"/>
                    </a:gs>
                  </a:gsLst>
                  <a:lin ang="5400000" scaled="0"/>
                </a:gradFill>
                <a:latin typeface="+mj-lt"/>
                <a:cs typeface="Segoe UI" pitchFamily="34" charset="0"/>
              </a:rPr>
              <a:t>Every hour we save in RTO has direct ROI</a:t>
            </a:r>
          </a:p>
        </p:txBody>
      </p:sp>
    </p:spTree>
    <p:extLst>
      <p:ext uri="{BB962C8B-B14F-4D97-AF65-F5344CB8AC3E}">
        <p14:creationId xmlns:p14="http://schemas.microsoft.com/office/powerpoint/2010/main" val="132549156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ASR Protection Plans</a:t>
            </a:r>
          </a:p>
        </p:txBody>
      </p:sp>
    </p:spTree>
    <p:extLst>
      <p:ext uri="{BB962C8B-B14F-4D97-AF65-F5344CB8AC3E}">
        <p14:creationId xmlns:p14="http://schemas.microsoft.com/office/powerpoint/2010/main" val="353567010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4120" y="2104161"/>
            <a:ext cx="6186883" cy="1090826"/>
          </a:xfrm>
        </p:spPr>
        <p:txBody>
          <a:bodyPr/>
          <a:lstStyle/>
          <a:p>
            <a:r>
              <a:rPr lang="en-US" dirty="0"/>
              <a:t>Some Final Tips &amp; Tricks</a:t>
            </a:r>
            <a:endParaRPr lang="nl-BE" dirty="0"/>
          </a:p>
        </p:txBody>
      </p:sp>
    </p:spTree>
    <p:extLst>
      <p:ext uri="{BB962C8B-B14F-4D97-AF65-F5344CB8AC3E}">
        <p14:creationId xmlns:p14="http://schemas.microsoft.com/office/powerpoint/2010/main" val="127042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 y="177107"/>
            <a:ext cx="11654187" cy="722917"/>
          </a:xfrm>
        </p:spPr>
        <p:txBody>
          <a:bodyPr/>
          <a:lstStyle/>
          <a:p>
            <a:r>
              <a:rPr lang="en-US" sz="4400" dirty="0"/>
              <a:t>DR Project costing is complex</a:t>
            </a:r>
          </a:p>
        </p:txBody>
      </p:sp>
      <p:sp>
        <p:nvSpPr>
          <p:cNvPr id="3" name="Content Placeholder 2"/>
          <p:cNvSpPr>
            <a:spLocks noGrp="1"/>
          </p:cNvSpPr>
          <p:nvPr>
            <p:ph idx="4294967295"/>
          </p:nvPr>
        </p:nvSpPr>
        <p:spPr>
          <a:xfrm>
            <a:off x="298223" y="1057421"/>
            <a:ext cx="11590928" cy="5394482"/>
          </a:xfrm>
          <a:prstGeom prst="rect">
            <a:avLst/>
          </a:prstGeom>
        </p:spPr>
        <p:txBody>
          <a:bodyPr>
            <a:noAutofit/>
          </a:bodyPr>
          <a:lstStyle/>
          <a:p>
            <a:r>
              <a:rPr lang="en-US" sz="3200" dirty="0"/>
              <a:t>Azure Site Recovery licenses (monthly fee per VM)</a:t>
            </a:r>
          </a:p>
          <a:p>
            <a:r>
              <a:rPr lang="en-US" sz="3200" dirty="0"/>
              <a:t>Azure IAAS</a:t>
            </a:r>
          </a:p>
          <a:p>
            <a:pPr lvl="1"/>
            <a:r>
              <a:rPr lang="en-US" sz="2800" dirty="0"/>
              <a:t>For VMs created by ASR during Dev/Test, DR or Migration</a:t>
            </a:r>
          </a:p>
          <a:p>
            <a:pPr lvl="1"/>
            <a:r>
              <a:rPr lang="en-US" sz="2800" dirty="0"/>
              <a:t>For VMs continuously running in Azure e.g. AD, SQL Always-ON etc.</a:t>
            </a:r>
          </a:p>
          <a:p>
            <a:r>
              <a:rPr lang="en-US" sz="3200" dirty="0"/>
              <a:t>Storage </a:t>
            </a:r>
          </a:p>
          <a:p>
            <a:r>
              <a:rPr lang="en-US" sz="3200" dirty="0"/>
              <a:t>Network bandwidth and Site-to-Site VPN</a:t>
            </a:r>
          </a:p>
          <a:p>
            <a:r>
              <a:rPr lang="en-US" sz="3200" dirty="0"/>
              <a:t>SQL Always-ON</a:t>
            </a:r>
          </a:p>
          <a:p>
            <a:r>
              <a:rPr lang="en-US" sz="3200" dirty="0"/>
              <a:t>ExpressRoute</a:t>
            </a:r>
          </a:p>
          <a:p>
            <a:r>
              <a:rPr lang="en-US" sz="3200" dirty="0"/>
              <a:t>Workload license cost</a:t>
            </a:r>
          </a:p>
          <a:p>
            <a:pPr lvl="1"/>
            <a:r>
              <a:rPr lang="en-US" sz="2800" dirty="0"/>
              <a:t>With ASR for MSFT workloads no additional cost. For others check their licensing.</a:t>
            </a:r>
          </a:p>
          <a:p>
            <a:pPr marL="336080" lvl="1" indent="0">
              <a:buNone/>
            </a:pPr>
            <a:endParaRPr lang="en-US" sz="1800" dirty="0"/>
          </a:p>
        </p:txBody>
      </p:sp>
    </p:spTree>
    <p:extLst>
      <p:ext uri="{BB962C8B-B14F-4D97-AF65-F5344CB8AC3E}">
        <p14:creationId xmlns:p14="http://schemas.microsoft.com/office/powerpoint/2010/main" val="2997136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520041" y="2122487"/>
            <a:ext cx="2663513" cy="780665"/>
          </a:xfrm>
          <a:prstGeom prst="rect">
            <a:avLst/>
          </a:prstGeom>
          <a:solidFill>
            <a:srgbClr val="558E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3673">
              <a:spcBef>
                <a:spcPts val="2000"/>
              </a:spcBef>
              <a:defRPr/>
            </a:pPr>
            <a:r>
              <a:rPr lang="en-US" sz="1961" b="1" dirty="0">
                <a:solidFill>
                  <a:srgbClr val="002050"/>
                </a:solidFill>
                <a:latin typeface="Segoe UI Light"/>
              </a:rPr>
              <a:t>Log analytics</a:t>
            </a:r>
          </a:p>
        </p:txBody>
      </p:sp>
      <p:sp>
        <p:nvSpPr>
          <p:cNvPr id="31" name="Rectangle 30"/>
          <p:cNvSpPr/>
          <p:nvPr/>
        </p:nvSpPr>
        <p:spPr bwMode="auto">
          <a:xfrm>
            <a:off x="6196464" y="2122486"/>
            <a:ext cx="2663513" cy="780665"/>
          </a:xfrm>
          <a:prstGeom prst="rect">
            <a:avLst/>
          </a:prstGeom>
          <a:solidFill>
            <a:srgbClr val="558E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961" b="1" dirty="0">
                <a:solidFill>
                  <a:srgbClr val="002050"/>
                </a:solidFill>
                <a:latin typeface="Segoe UI Light"/>
              </a:rPr>
              <a:t>Automation</a:t>
            </a:r>
          </a:p>
        </p:txBody>
      </p:sp>
      <p:sp>
        <p:nvSpPr>
          <p:cNvPr id="32" name="Rectangle 31"/>
          <p:cNvSpPr/>
          <p:nvPr/>
        </p:nvSpPr>
        <p:spPr bwMode="auto">
          <a:xfrm>
            <a:off x="3347885" y="2122487"/>
            <a:ext cx="2663513" cy="780665"/>
          </a:xfrm>
          <a:prstGeom prst="rect">
            <a:avLst/>
          </a:prstGeom>
          <a:solidFill>
            <a:srgbClr val="558E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961" b="1" dirty="0">
                <a:solidFill>
                  <a:srgbClr val="FFC000"/>
                </a:solidFill>
                <a:latin typeface="Segoe UI Light"/>
              </a:rPr>
              <a:t>Backup &amp; Site Recovery</a:t>
            </a:r>
          </a:p>
        </p:txBody>
      </p:sp>
      <p:sp>
        <p:nvSpPr>
          <p:cNvPr id="33" name="Rectangle 32"/>
          <p:cNvSpPr/>
          <p:nvPr/>
        </p:nvSpPr>
        <p:spPr bwMode="auto">
          <a:xfrm>
            <a:off x="9006865" y="2122487"/>
            <a:ext cx="2663513" cy="780665"/>
          </a:xfrm>
          <a:prstGeom prst="rect">
            <a:avLst/>
          </a:prstGeom>
          <a:solidFill>
            <a:srgbClr val="558E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961" b="1" dirty="0">
                <a:solidFill>
                  <a:srgbClr val="002050"/>
                </a:solidFill>
                <a:latin typeface="Segoe UI Light"/>
              </a:rPr>
              <a:t>Security &amp; Compliance</a:t>
            </a:r>
          </a:p>
        </p:txBody>
      </p:sp>
      <p:sp>
        <p:nvSpPr>
          <p:cNvPr id="34" name="Rectangle 2"/>
          <p:cNvSpPr txBox="1">
            <a:spLocks/>
          </p:cNvSpPr>
          <p:nvPr/>
        </p:nvSpPr>
        <p:spPr>
          <a:xfrm>
            <a:off x="270066" y="289958"/>
            <a:ext cx="11654187" cy="899537"/>
          </a:xfrm>
          <a:prstGeom prst="rect">
            <a:avLst/>
          </a:prstGeom>
        </p:spPr>
        <p:txBody>
          <a:bodyPr vert="horz" wrap="square" lIns="182854" tIns="91427" rIns="182854" bIns="91427"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281">
              <a:defRPr/>
            </a:pPr>
            <a:r>
              <a:rPr lang="en-US" sz="4800" spc="-98" dirty="0">
                <a:gradFill>
                  <a:gsLst>
                    <a:gs pos="1250">
                      <a:srgbClr val="FFFFFF"/>
                    </a:gs>
                    <a:gs pos="100000">
                      <a:srgbClr val="FFFFFF"/>
                    </a:gs>
                  </a:gsLst>
                  <a:lin ang="5400000" scaled="0"/>
                </a:gradFill>
                <a:latin typeface="Segoe UI Light"/>
              </a:rPr>
              <a:t>ASR as part of OMS – </a:t>
            </a:r>
            <a:r>
              <a:rPr lang="en-US" sz="3600" spc="-98" dirty="0">
                <a:gradFill>
                  <a:gsLst>
                    <a:gs pos="1250">
                      <a:srgbClr val="FFFFFF"/>
                    </a:gs>
                    <a:gs pos="100000">
                      <a:srgbClr val="FFFFFF"/>
                    </a:gs>
                  </a:gsLst>
                  <a:lin ang="5400000" scaled="0"/>
                </a:gradFill>
                <a:latin typeface="Segoe UI Light"/>
              </a:rPr>
              <a:t>Operations Management Suite</a:t>
            </a:r>
            <a:endParaRPr lang="en-US" sz="4800" spc="-98" dirty="0">
              <a:gradFill>
                <a:gsLst>
                  <a:gs pos="1250">
                    <a:srgbClr val="FFFFFF"/>
                  </a:gs>
                  <a:gs pos="100000">
                    <a:srgbClr val="FFFFFF"/>
                  </a:gs>
                </a:gsLst>
                <a:lin ang="5400000" scaled="0"/>
              </a:gradFill>
              <a:latin typeface="Segoe UI Light"/>
            </a:endParaRPr>
          </a:p>
        </p:txBody>
      </p:sp>
      <p:grpSp>
        <p:nvGrpSpPr>
          <p:cNvPr id="35" name="Group 34"/>
          <p:cNvGrpSpPr/>
          <p:nvPr/>
        </p:nvGrpSpPr>
        <p:grpSpPr>
          <a:xfrm>
            <a:off x="1315068" y="1337342"/>
            <a:ext cx="896425" cy="896425"/>
            <a:chOff x="4999829" y="657165"/>
            <a:chExt cx="1239897" cy="1239897"/>
          </a:xfrm>
        </p:grpSpPr>
        <p:sp>
          <p:nvSpPr>
            <p:cNvPr id="36" name="Oval 35"/>
            <p:cNvSpPr/>
            <p:nvPr/>
          </p:nvSpPr>
          <p:spPr bwMode="auto">
            <a:xfrm>
              <a:off x="4999829" y="657165"/>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p:cNvPicPr>
              <a:picLocks noChangeAspect="1"/>
            </p:cNvPicPr>
            <p:nvPr/>
          </p:nvPicPr>
          <p:blipFill>
            <a:blip r:embed="rId3">
              <a:duotone>
                <a:prstClr val="black"/>
                <a:srgbClr val="0078D7">
                  <a:tint val="45000"/>
                  <a:satMod val="400000"/>
                </a:srgbClr>
              </a:duotone>
            </a:blip>
            <a:stretch>
              <a:fillRect/>
            </a:stretch>
          </p:blipFill>
          <p:spPr>
            <a:xfrm>
              <a:off x="5202722" y="922426"/>
              <a:ext cx="930302" cy="663271"/>
            </a:xfrm>
            <a:prstGeom prst="rect">
              <a:avLst/>
            </a:prstGeom>
          </p:spPr>
        </p:pic>
      </p:grpSp>
      <p:grpSp>
        <p:nvGrpSpPr>
          <p:cNvPr id="38" name="Group 37"/>
          <p:cNvGrpSpPr/>
          <p:nvPr/>
        </p:nvGrpSpPr>
        <p:grpSpPr>
          <a:xfrm>
            <a:off x="4208533" y="1337342"/>
            <a:ext cx="896425" cy="896425"/>
            <a:chOff x="4912255" y="2191514"/>
            <a:chExt cx="1239897" cy="1239897"/>
          </a:xfrm>
        </p:grpSpPr>
        <p:sp>
          <p:nvSpPr>
            <p:cNvPr id="39" name="Oval 38"/>
            <p:cNvSpPr/>
            <p:nvPr/>
          </p:nvSpPr>
          <p:spPr bwMode="auto">
            <a:xfrm>
              <a:off x="4912255" y="2191514"/>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Freeform 10"/>
            <p:cNvSpPr>
              <a:spLocks/>
            </p:cNvSpPr>
            <p:nvPr/>
          </p:nvSpPr>
          <p:spPr bwMode="auto">
            <a:xfrm>
              <a:off x="5304729" y="2812387"/>
              <a:ext cx="457108" cy="361963"/>
            </a:xfrm>
            <a:custGeom>
              <a:avLst/>
              <a:gdLst>
                <a:gd name="T0" fmla="*/ 110 w 220"/>
                <a:gd name="T1" fmla="*/ 39 h 148"/>
                <a:gd name="T2" fmla="*/ 0 w 220"/>
                <a:gd name="T3" fmla="*/ 0 h 148"/>
                <a:gd name="T4" fmla="*/ 0 w 220"/>
                <a:gd name="T5" fmla="*/ 108 h 148"/>
                <a:gd name="T6" fmla="*/ 110 w 220"/>
                <a:gd name="T7" fmla="*/ 148 h 148"/>
                <a:gd name="T8" fmla="*/ 220 w 220"/>
                <a:gd name="T9" fmla="*/ 108 h 148"/>
                <a:gd name="T10" fmla="*/ 220 w 220"/>
                <a:gd name="T11" fmla="*/ 0 h 148"/>
                <a:gd name="T12" fmla="*/ 110 w 220"/>
                <a:gd name="T13" fmla="*/ 39 h 148"/>
              </a:gdLst>
              <a:ahLst/>
              <a:cxnLst>
                <a:cxn ang="0">
                  <a:pos x="T0" y="T1"/>
                </a:cxn>
                <a:cxn ang="0">
                  <a:pos x="T2" y="T3"/>
                </a:cxn>
                <a:cxn ang="0">
                  <a:pos x="T4" y="T5"/>
                </a:cxn>
                <a:cxn ang="0">
                  <a:pos x="T6" y="T7"/>
                </a:cxn>
                <a:cxn ang="0">
                  <a:pos x="T8" y="T9"/>
                </a:cxn>
                <a:cxn ang="0">
                  <a:pos x="T10" y="T11"/>
                </a:cxn>
                <a:cxn ang="0">
                  <a:pos x="T12" y="T13"/>
                </a:cxn>
              </a:cxnLst>
              <a:rect l="0" t="0" r="r" b="b"/>
              <a:pathLst>
                <a:path w="220" h="148">
                  <a:moveTo>
                    <a:pt x="110" y="39"/>
                  </a:moveTo>
                  <a:cubicBezTo>
                    <a:pt x="49" y="39"/>
                    <a:pt x="0" y="21"/>
                    <a:pt x="0" y="0"/>
                  </a:cubicBezTo>
                  <a:cubicBezTo>
                    <a:pt x="0" y="108"/>
                    <a:pt x="0" y="108"/>
                    <a:pt x="0" y="108"/>
                  </a:cubicBezTo>
                  <a:cubicBezTo>
                    <a:pt x="0" y="130"/>
                    <a:pt x="49" y="148"/>
                    <a:pt x="110" y="148"/>
                  </a:cubicBezTo>
                  <a:cubicBezTo>
                    <a:pt x="171" y="148"/>
                    <a:pt x="220" y="130"/>
                    <a:pt x="220" y="108"/>
                  </a:cubicBezTo>
                  <a:cubicBezTo>
                    <a:pt x="220" y="0"/>
                    <a:pt x="220" y="0"/>
                    <a:pt x="220" y="0"/>
                  </a:cubicBezTo>
                  <a:cubicBezTo>
                    <a:pt x="220" y="21"/>
                    <a:pt x="171" y="39"/>
                    <a:pt x="110" y="39"/>
                  </a:cubicBezTo>
                  <a:close/>
                </a:path>
              </a:pathLst>
            </a:custGeom>
            <a:solidFill>
              <a:srgbClr val="558ECA"/>
            </a:solidFill>
            <a:ln w="9525">
              <a:noFill/>
              <a:round/>
              <a:headEnd/>
              <a:tailEnd/>
            </a:ln>
          </p:spPr>
          <p:txBody>
            <a:bodyPr vert="horz" wrap="square" lIns="87868" tIns="43933" rIns="87868" bIns="43933" numCol="1" anchor="t" anchorCtr="0" compatLnSpc="1">
              <a:prstTxWarp prst="textNoShape">
                <a:avLst/>
              </a:prstTxWarp>
            </a:bodyPr>
            <a:lstStyle/>
            <a:p>
              <a:pPr defTabSz="896182">
                <a:defRPr/>
              </a:pPr>
              <a:endParaRPr lang="en-US" sz="1730" kern="0" dirty="0">
                <a:solidFill>
                  <a:srgbClr val="505050"/>
                </a:solidFill>
                <a:latin typeface="Segoe UI"/>
              </a:endParaRPr>
            </a:p>
          </p:txBody>
        </p:sp>
        <p:sp>
          <p:nvSpPr>
            <p:cNvPr id="41" name="Freeform 11"/>
            <p:cNvSpPr>
              <a:spLocks noEditPoints="1"/>
            </p:cNvSpPr>
            <p:nvPr/>
          </p:nvSpPr>
          <p:spPr bwMode="auto">
            <a:xfrm>
              <a:off x="5304729" y="2438013"/>
              <a:ext cx="457108" cy="437460"/>
            </a:xfrm>
            <a:custGeom>
              <a:avLst/>
              <a:gdLst>
                <a:gd name="T0" fmla="*/ 110 w 220"/>
                <a:gd name="T1" fmla="*/ 0 h 179"/>
                <a:gd name="T2" fmla="*/ 0 w 220"/>
                <a:gd name="T3" fmla="*/ 39 h 179"/>
                <a:gd name="T4" fmla="*/ 0 w 220"/>
                <a:gd name="T5" fmla="*/ 139 h 179"/>
                <a:gd name="T6" fmla="*/ 110 w 220"/>
                <a:gd name="T7" fmla="*/ 179 h 179"/>
                <a:gd name="T8" fmla="*/ 220 w 220"/>
                <a:gd name="T9" fmla="*/ 139 h 179"/>
                <a:gd name="T10" fmla="*/ 220 w 220"/>
                <a:gd name="T11" fmla="*/ 39 h 179"/>
                <a:gd name="T12" fmla="*/ 110 w 220"/>
                <a:gd name="T13" fmla="*/ 0 h 179"/>
                <a:gd name="T14" fmla="*/ 110 w 220"/>
                <a:gd name="T15" fmla="*/ 67 h 179"/>
                <a:gd name="T16" fmla="*/ 24 w 220"/>
                <a:gd name="T17" fmla="*/ 40 h 179"/>
                <a:gd name="T18" fmla="*/ 110 w 220"/>
                <a:gd name="T19" fmla="*/ 12 h 179"/>
                <a:gd name="T20" fmla="*/ 196 w 220"/>
                <a:gd name="T21" fmla="*/ 40 h 179"/>
                <a:gd name="T22" fmla="*/ 110 w 220"/>
                <a:gd name="T23" fmla="*/ 6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79">
                  <a:moveTo>
                    <a:pt x="110" y="0"/>
                  </a:moveTo>
                  <a:cubicBezTo>
                    <a:pt x="49" y="0"/>
                    <a:pt x="0" y="17"/>
                    <a:pt x="0" y="39"/>
                  </a:cubicBezTo>
                  <a:cubicBezTo>
                    <a:pt x="0" y="139"/>
                    <a:pt x="0" y="139"/>
                    <a:pt x="0" y="139"/>
                  </a:cubicBezTo>
                  <a:cubicBezTo>
                    <a:pt x="0" y="161"/>
                    <a:pt x="49" y="179"/>
                    <a:pt x="110" y="179"/>
                  </a:cubicBezTo>
                  <a:cubicBezTo>
                    <a:pt x="171" y="179"/>
                    <a:pt x="220" y="161"/>
                    <a:pt x="220" y="139"/>
                  </a:cubicBezTo>
                  <a:cubicBezTo>
                    <a:pt x="220" y="39"/>
                    <a:pt x="220" y="39"/>
                    <a:pt x="220" y="39"/>
                  </a:cubicBezTo>
                  <a:cubicBezTo>
                    <a:pt x="220" y="17"/>
                    <a:pt x="171" y="0"/>
                    <a:pt x="110" y="0"/>
                  </a:cubicBezTo>
                  <a:close/>
                  <a:moveTo>
                    <a:pt x="110" y="67"/>
                  </a:moveTo>
                  <a:cubicBezTo>
                    <a:pt x="62" y="67"/>
                    <a:pt x="24" y="55"/>
                    <a:pt x="24" y="40"/>
                  </a:cubicBezTo>
                  <a:cubicBezTo>
                    <a:pt x="24" y="25"/>
                    <a:pt x="62" y="12"/>
                    <a:pt x="110" y="12"/>
                  </a:cubicBezTo>
                  <a:cubicBezTo>
                    <a:pt x="157" y="12"/>
                    <a:pt x="196" y="25"/>
                    <a:pt x="196" y="40"/>
                  </a:cubicBezTo>
                  <a:cubicBezTo>
                    <a:pt x="196" y="55"/>
                    <a:pt x="157" y="67"/>
                    <a:pt x="110" y="67"/>
                  </a:cubicBezTo>
                  <a:close/>
                </a:path>
              </a:pathLst>
            </a:custGeom>
            <a:solidFill>
              <a:srgbClr val="558ECA"/>
            </a:solidFill>
            <a:ln w="9525">
              <a:noFill/>
              <a:round/>
              <a:headEnd/>
              <a:tailEnd/>
            </a:ln>
          </p:spPr>
          <p:txBody>
            <a:bodyPr vert="horz" wrap="square" lIns="87868" tIns="43933" rIns="87868" bIns="43933" numCol="1" anchor="t" anchorCtr="0" compatLnSpc="1">
              <a:prstTxWarp prst="textNoShape">
                <a:avLst/>
              </a:prstTxWarp>
            </a:bodyPr>
            <a:lstStyle/>
            <a:p>
              <a:pPr defTabSz="896182">
                <a:defRPr/>
              </a:pPr>
              <a:endParaRPr lang="en-US" sz="1730" kern="0" dirty="0">
                <a:solidFill>
                  <a:srgbClr val="505050"/>
                </a:solidFill>
                <a:latin typeface="Segoe UI"/>
              </a:endParaRPr>
            </a:p>
          </p:txBody>
        </p:sp>
      </p:grpSp>
      <p:grpSp>
        <p:nvGrpSpPr>
          <p:cNvPr id="42" name="Group 41"/>
          <p:cNvGrpSpPr/>
          <p:nvPr/>
        </p:nvGrpSpPr>
        <p:grpSpPr>
          <a:xfrm>
            <a:off x="7101998" y="1337342"/>
            <a:ext cx="896425" cy="896425"/>
            <a:chOff x="4978340" y="3781365"/>
            <a:chExt cx="1239897" cy="1239897"/>
          </a:xfrm>
        </p:grpSpPr>
        <p:sp>
          <p:nvSpPr>
            <p:cNvPr id="43" name="Oval 42"/>
            <p:cNvSpPr/>
            <p:nvPr/>
          </p:nvSpPr>
          <p:spPr bwMode="auto">
            <a:xfrm>
              <a:off x="4978340" y="3781365"/>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4" name="Picture 43"/>
            <p:cNvPicPr>
              <a:picLocks noChangeAspect="1"/>
            </p:cNvPicPr>
            <p:nvPr/>
          </p:nvPicPr>
          <p:blipFill>
            <a:blip r:embed="rId4">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5126385" y="4046565"/>
              <a:ext cx="914400" cy="731520"/>
            </a:xfrm>
            <a:prstGeom prst="rect">
              <a:avLst/>
            </a:prstGeom>
          </p:spPr>
        </p:pic>
      </p:grpSp>
      <p:grpSp>
        <p:nvGrpSpPr>
          <p:cNvPr id="45" name="Group 44"/>
          <p:cNvGrpSpPr/>
          <p:nvPr/>
        </p:nvGrpSpPr>
        <p:grpSpPr>
          <a:xfrm>
            <a:off x="9905805" y="1337342"/>
            <a:ext cx="896425" cy="896425"/>
            <a:chOff x="4967578" y="5381565"/>
            <a:chExt cx="1239897" cy="1239897"/>
          </a:xfrm>
        </p:grpSpPr>
        <p:sp>
          <p:nvSpPr>
            <p:cNvPr id="46" name="Oval 45"/>
            <p:cNvSpPr/>
            <p:nvPr/>
          </p:nvSpPr>
          <p:spPr bwMode="auto">
            <a:xfrm>
              <a:off x="4967578" y="5381565"/>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7" name="Picture 46"/>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5256460" y="5664402"/>
              <a:ext cx="714375" cy="571500"/>
            </a:xfrm>
            <a:prstGeom prst="rect">
              <a:avLst/>
            </a:prstGeom>
          </p:spPr>
        </p:pic>
      </p:grpSp>
      <p:sp>
        <p:nvSpPr>
          <p:cNvPr id="48" name="Rectangle 47"/>
          <p:cNvSpPr/>
          <p:nvPr/>
        </p:nvSpPr>
        <p:spPr bwMode="auto">
          <a:xfrm>
            <a:off x="520041" y="3025341"/>
            <a:ext cx="2663513" cy="132547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280121" indent="-280121" defTabSz="914225">
              <a:buFont typeface="Arial" panose="020B0604020202020204" pitchFamily="34" charset="0"/>
              <a:buChar char="•"/>
              <a:defRPr/>
            </a:pPr>
            <a:r>
              <a:rPr lang="en-US" sz="1568" dirty="0">
                <a:solidFill>
                  <a:srgbClr val="505050"/>
                </a:solidFill>
                <a:latin typeface="Segoe UI"/>
              </a:rPr>
              <a:t>Effortless log collection</a:t>
            </a:r>
          </a:p>
          <a:p>
            <a:pPr marL="280121" indent="-280121" defTabSz="914225">
              <a:buFont typeface="Arial" panose="020B0604020202020204" pitchFamily="34" charset="0"/>
              <a:buChar char="•"/>
              <a:defRPr/>
            </a:pPr>
            <a:r>
              <a:rPr lang="en-US" sz="1568" dirty="0">
                <a:solidFill>
                  <a:srgbClr val="505050"/>
                </a:solidFill>
                <a:latin typeface="Segoe UI"/>
              </a:rPr>
              <a:t>Integrated fast search and queries with custom dashboard</a:t>
            </a:r>
          </a:p>
        </p:txBody>
      </p:sp>
      <p:sp>
        <p:nvSpPr>
          <p:cNvPr id="49" name="Rectangle 48"/>
          <p:cNvSpPr/>
          <p:nvPr/>
        </p:nvSpPr>
        <p:spPr bwMode="auto">
          <a:xfrm>
            <a:off x="3363317" y="3025341"/>
            <a:ext cx="2663513" cy="132547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280121" indent="-280121" defTabSz="914225">
              <a:buFont typeface="Arial" panose="020B0604020202020204" pitchFamily="34" charset="0"/>
              <a:buChar char="•"/>
              <a:defRPr/>
            </a:pPr>
            <a:r>
              <a:rPr lang="en-US" sz="1568" dirty="0">
                <a:solidFill>
                  <a:srgbClr val="505050"/>
                </a:solidFill>
                <a:latin typeface="Segoe UI"/>
              </a:rPr>
              <a:t>Integrated cloud backup</a:t>
            </a:r>
          </a:p>
          <a:p>
            <a:pPr marL="280121" indent="-280121" defTabSz="914225">
              <a:buFont typeface="Arial" panose="020B0604020202020204" pitchFamily="34" charset="0"/>
              <a:buChar char="•"/>
              <a:defRPr/>
            </a:pPr>
            <a:r>
              <a:rPr lang="en-US" sz="1568" dirty="0">
                <a:solidFill>
                  <a:srgbClr val="505050"/>
                </a:solidFill>
                <a:latin typeface="Segoe UI"/>
              </a:rPr>
              <a:t>Seamless disaster recovery and workload migration</a:t>
            </a:r>
          </a:p>
        </p:txBody>
      </p:sp>
      <p:sp>
        <p:nvSpPr>
          <p:cNvPr id="50" name="Rectangle 49"/>
          <p:cNvSpPr/>
          <p:nvPr/>
        </p:nvSpPr>
        <p:spPr bwMode="auto">
          <a:xfrm>
            <a:off x="6196464" y="3025340"/>
            <a:ext cx="2663513" cy="132547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280121" indent="-280121" defTabSz="914225">
              <a:buFont typeface="Arial" panose="020B0604020202020204" pitchFamily="34" charset="0"/>
              <a:buChar char="•"/>
              <a:defRPr/>
            </a:pPr>
            <a:r>
              <a:rPr lang="en-US" sz="1568" dirty="0">
                <a:solidFill>
                  <a:srgbClr val="505050"/>
                </a:solidFill>
                <a:latin typeface="Segoe UI"/>
              </a:rPr>
              <a:t>Hybrid runbook worker</a:t>
            </a:r>
          </a:p>
          <a:p>
            <a:pPr marL="280121" indent="-280121" defTabSz="914225">
              <a:buFont typeface="Arial" panose="020B0604020202020204" pitchFamily="34" charset="0"/>
              <a:buChar char="•"/>
              <a:defRPr/>
            </a:pPr>
            <a:r>
              <a:rPr lang="en-US" sz="1568" dirty="0">
                <a:solidFill>
                  <a:srgbClr val="505050"/>
                </a:solidFill>
                <a:latin typeface="Segoe UI"/>
              </a:rPr>
              <a:t>Graphical workbook authoring and automation DSC</a:t>
            </a:r>
          </a:p>
          <a:p>
            <a:pPr marL="280121" indent="-280121" defTabSz="914225">
              <a:buFont typeface="Arial" panose="020B0604020202020204" pitchFamily="34" charset="0"/>
              <a:buChar char="•"/>
              <a:defRPr/>
            </a:pPr>
            <a:endParaRPr lang="en-US" sz="1568" dirty="0">
              <a:solidFill>
                <a:srgbClr val="505050"/>
              </a:solidFill>
              <a:latin typeface="Segoe UI"/>
            </a:endParaRPr>
          </a:p>
        </p:txBody>
      </p:sp>
      <p:sp>
        <p:nvSpPr>
          <p:cNvPr id="51" name="Rectangle 50"/>
          <p:cNvSpPr/>
          <p:nvPr/>
        </p:nvSpPr>
        <p:spPr bwMode="auto">
          <a:xfrm>
            <a:off x="9039740" y="3025340"/>
            <a:ext cx="2663513" cy="132547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0" bIns="143407" numCol="1" spcCol="0" rtlCol="0" fromWordArt="0" anchor="t" anchorCtr="0" forceAA="0" compatLnSpc="1">
            <a:prstTxWarp prst="textNoShape">
              <a:avLst/>
            </a:prstTxWarp>
            <a:noAutofit/>
          </a:bodyPr>
          <a:lstStyle/>
          <a:p>
            <a:pPr marL="280121" indent="-280121" defTabSz="914225">
              <a:buFont typeface="Arial" panose="020B0604020202020204" pitchFamily="34" charset="0"/>
              <a:buChar char="•"/>
              <a:defRPr/>
            </a:pPr>
            <a:r>
              <a:rPr lang="en-US" sz="1568" dirty="0">
                <a:solidFill>
                  <a:srgbClr val="505050"/>
                </a:solidFill>
                <a:latin typeface="Segoe UI"/>
              </a:rPr>
              <a:t>Malware assessment</a:t>
            </a:r>
          </a:p>
          <a:p>
            <a:pPr marL="280121" indent="-280121" defTabSz="914225">
              <a:buFont typeface="Arial" panose="020B0604020202020204" pitchFamily="34" charset="0"/>
              <a:buChar char="•"/>
              <a:defRPr/>
            </a:pPr>
            <a:r>
              <a:rPr lang="en-US" sz="1568" dirty="0">
                <a:solidFill>
                  <a:srgbClr val="505050"/>
                </a:solidFill>
                <a:latin typeface="Segoe UI"/>
              </a:rPr>
              <a:t>Security posture and system update assessment</a:t>
            </a:r>
          </a:p>
        </p:txBody>
      </p:sp>
      <p:sp>
        <p:nvSpPr>
          <p:cNvPr id="52" name="Rectangle 51"/>
          <p:cNvSpPr/>
          <p:nvPr/>
        </p:nvSpPr>
        <p:spPr bwMode="auto">
          <a:xfrm>
            <a:off x="520041" y="5261007"/>
            <a:ext cx="2663513" cy="609829"/>
          </a:xfrm>
          <a:prstGeom prst="rect">
            <a:avLst/>
          </a:prstGeom>
          <a:solidFill>
            <a:srgbClr val="26598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3673">
              <a:spcBef>
                <a:spcPts val="2000"/>
              </a:spcBef>
              <a:defRPr/>
            </a:pPr>
            <a:r>
              <a:rPr lang="en-US" sz="1765" b="1" i="1" dirty="0">
                <a:solidFill>
                  <a:srgbClr val="00BCF2"/>
                </a:solidFill>
                <a:latin typeface="Segoe UI Light"/>
              </a:rPr>
              <a:t>Spot problems fast</a:t>
            </a:r>
          </a:p>
        </p:txBody>
      </p:sp>
      <p:sp>
        <p:nvSpPr>
          <p:cNvPr id="53" name="Rectangle 52"/>
          <p:cNvSpPr/>
          <p:nvPr/>
        </p:nvSpPr>
        <p:spPr bwMode="auto">
          <a:xfrm>
            <a:off x="6196464" y="5261006"/>
            <a:ext cx="2663513" cy="609829"/>
          </a:xfrm>
          <a:prstGeom prst="rect">
            <a:avLst/>
          </a:prstGeom>
          <a:solidFill>
            <a:srgbClr val="26598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765" b="1" i="1" dirty="0">
                <a:solidFill>
                  <a:srgbClr val="00BCF2"/>
                </a:solidFill>
                <a:latin typeface="Segoe UI Light"/>
              </a:rPr>
              <a:t>Automate</a:t>
            </a:r>
            <a:r>
              <a:rPr lang="en-US" sz="1765" b="1" dirty="0">
                <a:solidFill>
                  <a:srgbClr val="00BCF2"/>
                </a:solidFill>
                <a:latin typeface="Segoe UI Light"/>
              </a:rPr>
              <a:t> </a:t>
            </a:r>
            <a:r>
              <a:rPr lang="en-US" sz="1765" b="1" i="1" dirty="0">
                <a:solidFill>
                  <a:srgbClr val="00BCF2"/>
                </a:solidFill>
                <a:latin typeface="Segoe UI Light"/>
              </a:rPr>
              <a:t>tasks quick</a:t>
            </a:r>
          </a:p>
        </p:txBody>
      </p:sp>
      <p:sp>
        <p:nvSpPr>
          <p:cNvPr id="54" name="Rectangle 53"/>
          <p:cNvSpPr/>
          <p:nvPr/>
        </p:nvSpPr>
        <p:spPr bwMode="auto">
          <a:xfrm>
            <a:off x="3347885" y="5261007"/>
            <a:ext cx="2663513" cy="609829"/>
          </a:xfrm>
          <a:prstGeom prst="rect">
            <a:avLst/>
          </a:prstGeom>
          <a:solidFill>
            <a:srgbClr val="26598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765" b="1" i="1" dirty="0">
                <a:solidFill>
                  <a:srgbClr val="FFC000"/>
                </a:solidFill>
                <a:latin typeface="Segoe UI Light"/>
              </a:rPr>
              <a:t>Protect data &amp; Applications easily</a:t>
            </a:r>
          </a:p>
        </p:txBody>
      </p:sp>
      <p:sp>
        <p:nvSpPr>
          <p:cNvPr id="55" name="Rectangle 54"/>
          <p:cNvSpPr/>
          <p:nvPr/>
        </p:nvSpPr>
        <p:spPr bwMode="auto">
          <a:xfrm>
            <a:off x="9006865" y="5261007"/>
            <a:ext cx="2663513" cy="609829"/>
          </a:xfrm>
          <a:prstGeom prst="rect">
            <a:avLst/>
          </a:prstGeom>
          <a:solidFill>
            <a:srgbClr val="26598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algn="ctr" defTabSz="914225">
              <a:spcBef>
                <a:spcPts val="2000"/>
              </a:spcBef>
              <a:defRPr/>
            </a:pPr>
            <a:r>
              <a:rPr lang="en-US" sz="1765" b="1" i="1" dirty="0">
                <a:solidFill>
                  <a:srgbClr val="00BCF2"/>
                </a:solidFill>
                <a:latin typeface="Segoe UI Light"/>
              </a:rPr>
              <a:t>Recognize threat early</a:t>
            </a:r>
          </a:p>
        </p:txBody>
      </p:sp>
      <p:sp>
        <p:nvSpPr>
          <p:cNvPr id="56" name="Rectangle 55"/>
          <p:cNvSpPr/>
          <p:nvPr/>
        </p:nvSpPr>
        <p:spPr>
          <a:xfrm>
            <a:off x="495461" y="4769790"/>
            <a:ext cx="4101907" cy="362072"/>
          </a:xfrm>
          <a:prstGeom prst="rect">
            <a:avLst/>
          </a:prstGeom>
        </p:spPr>
        <p:txBody>
          <a:bodyPr wrap="none">
            <a:spAutoFit/>
          </a:bodyPr>
          <a:lstStyle/>
          <a:p>
            <a:pPr defTabSz="914225">
              <a:spcBef>
                <a:spcPts val="2000"/>
              </a:spcBef>
              <a:defRPr/>
            </a:pPr>
            <a:r>
              <a:rPr lang="en-US" sz="1765" dirty="0">
                <a:latin typeface="Segoe UI" panose="020B0502040204020203" pitchFamily="34" charset="0"/>
                <a:cs typeface="Segoe UI" panose="020B0502040204020203" pitchFamily="34" charset="0"/>
              </a:rPr>
              <a:t> With OMS capabilities customers can…</a:t>
            </a:r>
          </a:p>
        </p:txBody>
      </p:sp>
      <p:sp>
        <p:nvSpPr>
          <p:cNvPr id="57" name="Rectangle 56"/>
          <p:cNvSpPr/>
          <p:nvPr/>
        </p:nvSpPr>
        <p:spPr>
          <a:xfrm>
            <a:off x="3948813" y="6042057"/>
            <a:ext cx="7842628" cy="362072"/>
          </a:xfrm>
          <a:prstGeom prst="rect">
            <a:avLst/>
          </a:prstGeom>
        </p:spPr>
        <p:txBody>
          <a:bodyPr wrap="square">
            <a:spAutoFit/>
          </a:bodyPr>
          <a:lstStyle/>
          <a:p>
            <a:pPr defTabSz="914225">
              <a:spcBef>
                <a:spcPts val="2000"/>
              </a:spcBef>
              <a:defRPr/>
            </a:pPr>
            <a:r>
              <a:rPr lang="en-US" sz="1765" dirty="0">
                <a:latin typeface="Segoe UI" panose="020B0502040204020203" pitchFamily="34" charset="0"/>
                <a:cs typeface="Segoe UI" panose="020B0502040204020203" pitchFamily="34" charset="0"/>
              </a:rPr>
              <a:t> extending System Center capabilities, as an all-in-one management solution!</a:t>
            </a:r>
          </a:p>
        </p:txBody>
      </p:sp>
    </p:spTree>
    <p:extLst>
      <p:ext uri="{BB962C8B-B14F-4D97-AF65-F5344CB8AC3E}">
        <p14:creationId xmlns:p14="http://schemas.microsoft.com/office/powerpoint/2010/main" val="17018083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ASR near-future updates</a:t>
            </a:r>
          </a:p>
        </p:txBody>
      </p:sp>
    </p:spTree>
    <p:extLst>
      <p:ext uri="{BB962C8B-B14F-4D97-AF65-F5344CB8AC3E}">
        <p14:creationId xmlns:p14="http://schemas.microsoft.com/office/powerpoint/2010/main" val="317123890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92D050"/>
                </a:solidFill>
              </a:rPr>
              <a:t>Mobility Service Auto-deployment</a:t>
            </a:r>
          </a:p>
        </p:txBody>
      </p:sp>
      <p:sp>
        <p:nvSpPr>
          <p:cNvPr id="4" name="Content Placeholder 3"/>
          <p:cNvSpPr>
            <a:spLocks noGrp="1"/>
          </p:cNvSpPr>
          <p:nvPr>
            <p:ph sz="quarter" idx="10"/>
          </p:nvPr>
        </p:nvSpPr>
        <p:spPr>
          <a:xfrm>
            <a:off x="268288" y="1398397"/>
            <a:ext cx="11542503" cy="3200876"/>
          </a:xfrm>
        </p:spPr>
        <p:txBody>
          <a:bodyPr/>
          <a:lstStyle/>
          <a:p>
            <a:r>
              <a:rPr lang="en-US" dirty="0"/>
              <a:t>ASR mobility agent provides a scripted install to automate the deployment to source machines</a:t>
            </a:r>
          </a:p>
          <a:p>
            <a:r>
              <a:rPr lang="en-US" dirty="0"/>
              <a:t>ASR mobility agent can be deployed from an SCCM package</a:t>
            </a:r>
          </a:p>
          <a:p>
            <a:r>
              <a:rPr lang="en-US" dirty="0"/>
              <a:t>Supports both Windows and Linux Server OS</a:t>
            </a:r>
          </a:p>
        </p:txBody>
      </p:sp>
      <p:sp>
        <p:nvSpPr>
          <p:cNvPr id="5" name="Rectangle 4"/>
          <p:cNvSpPr/>
          <p:nvPr/>
        </p:nvSpPr>
        <p:spPr>
          <a:xfrm>
            <a:off x="859435" y="5099527"/>
            <a:ext cx="9648669" cy="954107"/>
          </a:xfrm>
          <a:prstGeom prst="rect">
            <a:avLst/>
          </a:prstGeom>
        </p:spPr>
        <p:txBody>
          <a:bodyPr wrap="square">
            <a:spAutoFit/>
          </a:bodyPr>
          <a:lstStyle/>
          <a:p>
            <a:r>
              <a:rPr lang="en-US" sz="2800" dirty="0">
                <a:solidFill>
                  <a:srgbClr val="FFC000"/>
                </a:solidFill>
              </a:rPr>
              <a:t>https://docs.microsoft.com/en-us/azure/site-recovery/site-recovery-install-mobility-service-using-sccm</a:t>
            </a:r>
          </a:p>
        </p:txBody>
      </p:sp>
    </p:spTree>
    <p:extLst>
      <p:ext uri="{BB962C8B-B14F-4D97-AF65-F5344CB8AC3E}">
        <p14:creationId xmlns:p14="http://schemas.microsoft.com/office/powerpoint/2010/main" val="185749866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92D050"/>
                </a:solidFill>
              </a:rPr>
              <a:t>Updated Capacity Planner</a:t>
            </a:r>
          </a:p>
        </p:txBody>
      </p:sp>
      <p:sp>
        <p:nvSpPr>
          <p:cNvPr id="3" name="Content Placeholder 2"/>
          <p:cNvSpPr>
            <a:spLocks noGrp="1"/>
          </p:cNvSpPr>
          <p:nvPr>
            <p:ph sz="quarter" idx="10"/>
          </p:nvPr>
        </p:nvSpPr>
        <p:spPr/>
        <p:txBody>
          <a:bodyPr/>
          <a:lstStyle/>
          <a:p>
            <a:endParaRPr lang="en-US" dirty="0"/>
          </a:p>
        </p:txBody>
      </p:sp>
      <p:pic>
        <p:nvPicPr>
          <p:cNvPr id="4" name="Picture 3"/>
          <p:cNvPicPr>
            <a:picLocks noChangeAspect="1"/>
          </p:cNvPicPr>
          <p:nvPr/>
        </p:nvPicPr>
        <p:blipFill>
          <a:blip r:embed="rId2"/>
          <a:stretch>
            <a:fillRect/>
          </a:stretch>
        </p:blipFill>
        <p:spPr>
          <a:xfrm>
            <a:off x="1848129" y="1190767"/>
            <a:ext cx="8915465" cy="5219738"/>
          </a:xfrm>
          <a:prstGeom prst="rect">
            <a:avLst/>
          </a:prstGeom>
        </p:spPr>
      </p:pic>
    </p:spTree>
    <p:extLst>
      <p:ext uri="{BB962C8B-B14F-4D97-AF65-F5344CB8AC3E}">
        <p14:creationId xmlns:p14="http://schemas.microsoft.com/office/powerpoint/2010/main" val="413240608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92D050"/>
                </a:solidFill>
              </a:rPr>
              <a:t>OMS integration for ASR-ARM</a:t>
            </a:r>
          </a:p>
        </p:txBody>
      </p:sp>
      <p:sp>
        <p:nvSpPr>
          <p:cNvPr id="3" name="Content Placeholder 2"/>
          <p:cNvSpPr>
            <a:spLocks noGrp="1"/>
          </p:cNvSpPr>
          <p:nvPr>
            <p:ph sz="quarter" idx="10"/>
          </p:nvPr>
        </p:nvSpPr>
        <p:spPr>
          <a:xfrm>
            <a:off x="268288" y="1398397"/>
            <a:ext cx="11542503" cy="2523768"/>
          </a:xfrm>
        </p:spPr>
        <p:txBody>
          <a:bodyPr/>
          <a:lstStyle/>
          <a:p>
            <a:r>
              <a:rPr lang="en-US" dirty="0"/>
              <a:t>At present, OMS only recognizes Classic ASR in the Solution Pack dashboard</a:t>
            </a:r>
          </a:p>
          <a:p>
            <a:r>
              <a:rPr lang="en-US" dirty="0"/>
              <a:t>Currently private preview on ASR-ARM integration in OMS, based on ARM template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766" y="3830251"/>
            <a:ext cx="6430272" cy="2915057"/>
          </a:xfrm>
          <a:prstGeom prst="rect">
            <a:avLst/>
          </a:prstGeom>
        </p:spPr>
      </p:pic>
    </p:spTree>
    <p:extLst>
      <p:ext uri="{BB962C8B-B14F-4D97-AF65-F5344CB8AC3E}">
        <p14:creationId xmlns:p14="http://schemas.microsoft.com/office/powerpoint/2010/main" val="3294401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92D050"/>
                </a:solidFill>
              </a:rPr>
              <a:t>Azure to Azure </a:t>
            </a:r>
          </a:p>
        </p:txBody>
      </p:sp>
      <p:sp>
        <p:nvSpPr>
          <p:cNvPr id="3" name="Content Placeholder 2"/>
          <p:cNvSpPr>
            <a:spLocks noGrp="1"/>
          </p:cNvSpPr>
          <p:nvPr>
            <p:ph sz="quarter" idx="10"/>
          </p:nvPr>
        </p:nvSpPr>
        <p:spPr>
          <a:xfrm>
            <a:off x="268288" y="1398397"/>
            <a:ext cx="11542503" cy="1292662"/>
          </a:xfrm>
        </p:spPr>
        <p:txBody>
          <a:bodyPr/>
          <a:lstStyle/>
          <a:p>
            <a:r>
              <a:rPr lang="en-US" dirty="0"/>
              <a:t>Currently Private Preview ongoing to test Azure-to-Azure ASR functionality</a:t>
            </a:r>
          </a:p>
        </p:txBody>
      </p:sp>
      <p:sp>
        <p:nvSpPr>
          <p:cNvPr id="4" name="Rectangle 3"/>
          <p:cNvSpPr/>
          <p:nvPr/>
        </p:nvSpPr>
        <p:spPr>
          <a:xfrm>
            <a:off x="3454760" y="3154393"/>
            <a:ext cx="5169557" cy="523220"/>
          </a:xfrm>
          <a:prstGeom prst="rect">
            <a:avLst/>
          </a:prstGeom>
        </p:spPr>
        <p:txBody>
          <a:bodyPr wrap="none">
            <a:spAutoFit/>
          </a:bodyPr>
          <a:lstStyle/>
          <a:p>
            <a:r>
              <a:rPr lang="en-US" sz="2800" u="sng" dirty="0">
                <a:solidFill>
                  <a:srgbClr val="00B050"/>
                </a:solidFill>
                <a:latin typeface="Calibri" panose="020F0502020204030204" pitchFamily="34" charset="0"/>
                <a:ea typeface="Calibri" panose="020F0502020204030204" pitchFamily="34" charset="0"/>
                <a:hlinkClick r:id="rId2"/>
              </a:rPr>
              <a:t>http://aka.ms/asr-a2a-pri-preview</a:t>
            </a:r>
            <a:endParaRPr lang="en-US" sz="2800" dirty="0"/>
          </a:p>
        </p:txBody>
      </p:sp>
    </p:spTree>
    <p:extLst>
      <p:ext uri="{BB962C8B-B14F-4D97-AF65-F5344CB8AC3E}">
        <p14:creationId xmlns:p14="http://schemas.microsoft.com/office/powerpoint/2010/main" val="122405784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92D050"/>
                </a:solidFill>
              </a:rPr>
              <a:t>Sample ARM Template for ASR (+OMS)</a:t>
            </a:r>
          </a:p>
        </p:txBody>
      </p:sp>
      <p:sp>
        <p:nvSpPr>
          <p:cNvPr id="3" name="Content Placeholder 2"/>
          <p:cNvSpPr>
            <a:spLocks noGrp="1"/>
          </p:cNvSpPr>
          <p:nvPr>
            <p:ph sz="quarter" idx="10"/>
          </p:nvPr>
        </p:nvSpPr>
        <p:spPr>
          <a:xfrm>
            <a:off x="163357" y="2657571"/>
            <a:ext cx="11542503" cy="1292662"/>
          </a:xfrm>
        </p:spPr>
        <p:txBody>
          <a:bodyPr/>
          <a:lstStyle/>
          <a:p>
            <a:pPr marL="0" indent="0">
              <a:buNone/>
            </a:pPr>
            <a:r>
              <a:rPr lang="en-US" b="1" dirty="0">
                <a:solidFill>
                  <a:srgbClr val="FFC000"/>
                </a:solidFill>
              </a:rPr>
              <a:t>https://github.com/krnese/AzureDeploy/tree/master/OMS/MSOMS/BackupandRecoveryOMS</a:t>
            </a:r>
          </a:p>
        </p:txBody>
      </p:sp>
    </p:spTree>
    <p:extLst>
      <p:ext uri="{BB962C8B-B14F-4D97-AF65-F5344CB8AC3E}">
        <p14:creationId xmlns:p14="http://schemas.microsoft.com/office/powerpoint/2010/main" val="20271241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079" y="1957338"/>
            <a:ext cx="5521763" cy="325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228531" y="2002975"/>
            <a:ext cx="5757131" cy="3344535"/>
          </a:xfrm>
          <a:prstGeom prst="rect">
            <a:avLst/>
          </a:prstGeom>
        </p:spPr>
      </p:pic>
      <p:sp>
        <p:nvSpPr>
          <p:cNvPr id="2" name="TextBox 1"/>
          <p:cNvSpPr txBox="1"/>
          <p:nvPr/>
        </p:nvSpPr>
        <p:spPr>
          <a:xfrm>
            <a:off x="136945" y="161868"/>
            <a:ext cx="12054278" cy="2091085"/>
          </a:xfrm>
          <a:prstGeom prst="rect">
            <a:avLst/>
          </a:prstGeom>
          <a:noFill/>
        </p:spPr>
        <p:txBody>
          <a:bodyPr wrap="square" rtlCol="0">
            <a:spAutoFit/>
          </a:bodyPr>
          <a:lstStyle/>
          <a:p>
            <a:r>
              <a:rPr lang="en-US" sz="5294" spc="-100" dirty="0">
                <a:ln w="3175">
                  <a:noFill/>
                </a:ln>
                <a:gradFill>
                  <a:gsLst>
                    <a:gs pos="7080">
                      <a:schemeClr val="tx1"/>
                    </a:gs>
                    <a:gs pos="26000">
                      <a:schemeClr val="tx1"/>
                    </a:gs>
                  </a:gsLst>
                  <a:lin ang="5400000" scaled="0"/>
                </a:gradFill>
                <a:latin typeface="+mj-lt"/>
                <a:cs typeface="Segoe UI" pitchFamily="34" charset="0"/>
              </a:rPr>
              <a:t>70-80% Workloads need DR and they can‘t get the desired RTO using offsite backup</a:t>
            </a:r>
          </a:p>
          <a:p>
            <a:endParaRPr lang="en-US" sz="2400" b="1" dirty="0"/>
          </a:p>
        </p:txBody>
      </p:sp>
      <p:sp>
        <p:nvSpPr>
          <p:cNvPr id="4" name="TextBox 3"/>
          <p:cNvSpPr txBox="1"/>
          <p:nvPr/>
        </p:nvSpPr>
        <p:spPr>
          <a:xfrm>
            <a:off x="71239" y="6231777"/>
            <a:ext cx="2370060"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Source: Forrester, 2013</a:t>
            </a:r>
          </a:p>
        </p:txBody>
      </p:sp>
      <p:sp>
        <p:nvSpPr>
          <p:cNvPr id="6" name="Rectangle 5"/>
          <p:cNvSpPr/>
          <p:nvPr/>
        </p:nvSpPr>
        <p:spPr bwMode="auto">
          <a:xfrm>
            <a:off x="835493" y="4918354"/>
            <a:ext cx="10639056" cy="1125218"/>
          </a:xfrm>
          <a:prstGeom prst="rect">
            <a:avLst/>
          </a:prstGeom>
          <a:solidFill>
            <a:srgbClr val="00B0F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ctr" anchorCtr="0" forceAA="0" compatLnSpc="1">
            <a:prstTxWarp prst="textNoShape">
              <a:avLst/>
            </a:prstTxWarp>
            <a:noAutofit/>
          </a:bodyPr>
          <a:lstStyle/>
          <a:p>
            <a:pPr defTabSz="914038">
              <a:spcAft>
                <a:spcPts val="1176"/>
              </a:spcAft>
            </a:pPr>
            <a:br>
              <a:rPr lang="en-US" sz="1961" dirty="0">
                <a:solidFill>
                  <a:schemeClr val="tx1"/>
                </a:solidFill>
                <a:ea typeface="Segoe UI" pitchFamily="34" charset="0"/>
                <a:cs typeface="Segoe UI" pitchFamily="34" charset="0"/>
              </a:rPr>
            </a:br>
            <a:r>
              <a:rPr lang="en-US" sz="1961" dirty="0">
                <a:solidFill>
                  <a:schemeClr val="tx1"/>
                </a:solidFill>
                <a:ea typeface="Segoe UI" pitchFamily="34" charset="0"/>
                <a:cs typeface="Segoe UI" pitchFamily="34" charset="0"/>
              </a:rPr>
              <a:t>3 out of 4 companies are at risk, failing to prepare for Disaster Recovery.</a:t>
            </a:r>
            <a:br>
              <a:rPr lang="en-US" sz="1961" dirty="0">
                <a:solidFill>
                  <a:schemeClr val="tx1"/>
                </a:solidFill>
                <a:ea typeface="Segoe UI" pitchFamily="34" charset="0"/>
                <a:cs typeface="Segoe UI" pitchFamily="34" charset="0"/>
              </a:rPr>
            </a:br>
            <a:r>
              <a:rPr lang="en-US" sz="1372" dirty="0">
                <a:solidFill>
                  <a:schemeClr val="tx1"/>
                </a:solidFill>
                <a:ea typeface="Segoe UI" pitchFamily="34" charset="0"/>
                <a:cs typeface="Segoe UI" pitchFamily="34" charset="0"/>
              </a:rPr>
              <a:t>Source: DR Preparedness Annual report, 2014</a:t>
            </a:r>
          </a:p>
          <a:p>
            <a:pPr defTabSz="914038">
              <a:spcAft>
                <a:spcPts val="1176"/>
              </a:spcAft>
            </a:pPr>
            <a:endParaRPr lang="en-US" sz="1961" dirty="0">
              <a:solidFill>
                <a:schemeClr val="tx1"/>
              </a:solidFill>
              <a:ea typeface="Segoe UI" pitchFamily="34" charset="0"/>
              <a:cs typeface="Segoe UI" pitchFamily="34" charset="0"/>
            </a:endParaRPr>
          </a:p>
          <a:p>
            <a:pPr defTabSz="914038">
              <a:spcAft>
                <a:spcPts val="1176"/>
              </a:spcAft>
            </a:pPr>
            <a:endParaRPr lang="en-US" sz="1961" dirty="0">
              <a:solidFill>
                <a:schemeClr val="tx1"/>
              </a:solidFill>
              <a:ea typeface="Segoe UI" pitchFamily="34" charset="0"/>
              <a:cs typeface="Segoe UI" pitchFamily="34" charset="0"/>
            </a:endParaRPr>
          </a:p>
        </p:txBody>
      </p:sp>
      <p:pic>
        <p:nvPicPr>
          <p:cNvPr id="8" name="Picture 7"/>
          <p:cNvPicPr>
            <a:picLocks noChangeAspect="1"/>
          </p:cNvPicPr>
          <p:nvPr/>
        </p:nvPicPr>
        <p:blipFill>
          <a:blip r:embed="rId5"/>
          <a:stretch>
            <a:fillRect/>
          </a:stretch>
        </p:blipFill>
        <p:spPr>
          <a:xfrm>
            <a:off x="3077387" y="3176220"/>
            <a:ext cx="5816550" cy="3202995"/>
          </a:xfrm>
          <a:prstGeom prst="rect">
            <a:avLst/>
          </a:prstGeom>
        </p:spPr>
      </p:pic>
    </p:spTree>
    <p:extLst>
      <p:ext uri="{BB962C8B-B14F-4D97-AF65-F5344CB8AC3E}">
        <p14:creationId xmlns:p14="http://schemas.microsoft.com/office/powerpoint/2010/main" val="2434146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269240" y="3749896"/>
            <a:ext cx="2035631" cy="2035631"/>
          </a:xfrm>
          <a:prstGeom prst="ellipse">
            <a:avLst/>
          </a:prstGeom>
          <a:solidFill>
            <a:schemeClr val="tx1"/>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Freeform 5"/>
          <p:cNvSpPr>
            <a:spLocks noEditPoints="1"/>
          </p:cNvSpPr>
          <p:nvPr/>
        </p:nvSpPr>
        <p:spPr bwMode="auto">
          <a:xfrm>
            <a:off x="890202" y="4121851"/>
            <a:ext cx="793709" cy="1291723"/>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2060"/>
          </a:solidFill>
          <a:ln>
            <a:solidFill>
              <a:srgbClr val="002060"/>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3" name="Title 3"/>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273"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Q&amp;A</a:t>
            </a:r>
          </a:p>
        </p:txBody>
      </p:sp>
      <p:sp>
        <p:nvSpPr>
          <p:cNvPr id="2" name="TextBox 1"/>
          <p:cNvSpPr txBox="1"/>
          <p:nvPr/>
        </p:nvSpPr>
        <p:spPr>
          <a:xfrm>
            <a:off x="3013023" y="5673777"/>
            <a:ext cx="68486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pedete@Microsoft.com</a:t>
            </a: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pdtit</a:t>
            </a:r>
            <a:endParaRPr lang="nl-BE"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2452837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495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8" y="487"/>
            <a:ext cx="10514108" cy="1325375"/>
          </a:xfrm>
        </p:spPr>
        <p:txBody>
          <a:bodyPr/>
          <a:lstStyle/>
          <a:p>
            <a:r>
              <a:rPr lang="en-US" dirty="0"/>
              <a:t>Availability</a:t>
            </a:r>
          </a:p>
        </p:txBody>
      </p:sp>
      <p:sp>
        <p:nvSpPr>
          <p:cNvPr id="3" name="Content Placeholder 2"/>
          <p:cNvSpPr>
            <a:spLocks noGrp="1"/>
          </p:cNvSpPr>
          <p:nvPr>
            <p:ph idx="4294967295"/>
          </p:nvPr>
        </p:nvSpPr>
        <p:spPr>
          <a:xfrm>
            <a:off x="384634" y="1038534"/>
            <a:ext cx="11456596" cy="5474718"/>
          </a:xfrm>
        </p:spPr>
        <p:txBody>
          <a:bodyPr>
            <a:normAutofit fontScale="92500" lnSpcReduction="20000"/>
          </a:bodyPr>
          <a:lstStyle/>
          <a:p>
            <a:r>
              <a:rPr lang="en-US" b="1" dirty="0">
                <a:solidFill>
                  <a:srgbClr val="FFC000"/>
                </a:solidFill>
              </a:rPr>
              <a:t>Backup is all about Data Availability</a:t>
            </a:r>
          </a:p>
          <a:p>
            <a:pPr lvl="1"/>
            <a:r>
              <a:rPr lang="en-US" dirty="0"/>
              <a:t>Value Prop – Restore data</a:t>
            </a:r>
          </a:p>
          <a:p>
            <a:pPr lvl="1"/>
            <a:r>
              <a:rPr lang="en-US" dirty="0"/>
              <a:t>Solution – Azure Backup</a:t>
            </a:r>
          </a:p>
          <a:p>
            <a:pPr lvl="1"/>
            <a:r>
              <a:rPr lang="en-US" dirty="0"/>
              <a:t>Hero Scenarios</a:t>
            </a:r>
          </a:p>
          <a:p>
            <a:pPr lvl="2"/>
            <a:r>
              <a:rPr lang="en-US" dirty="0"/>
              <a:t>Oops Delete</a:t>
            </a:r>
          </a:p>
          <a:p>
            <a:pPr lvl="2"/>
            <a:r>
              <a:rPr lang="en-US" dirty="0"/>
              <a:t>Long term retention</a:t>
            </a:r>
          </a:p>
          <a:p>
            <a:r>
              <a:rPr lang="en-US" b="1" dirty="0">
                <a:solidFill>
                  <a:srgbClr val="FFC000"/>
                </a:solidFill>
              </a:rPr>
              <a:t>Disaster Recovery is all about Application Availability</a:t>
            </a:r>
          </a:p>
          <a:p>
            <a:pPr lvl="1"/>
            <a:r>
              <a:rPr lang="en-US" dirty="0"/>
              <a:t>Value Prop – Recover Application</a:t>
            </a:r>
          </a:p>
          <a:p>
            <a:pPr lvl="1"/>
            <a:r>
              <a:rPr lang="en-US" dirty="0"/>
              <a:t>Solution – Azure Site Recovery</a:t>
            </a:r>
          </a:p>
          <a:p>
            <a:pPr lvl="1"/>
            <a:r>
              <a:rPr lang="en-US" dirty="0"/>
              <a:t>Hero Scenarios</a:t>
            </a:r>
          </a:p>
          <a:p>
            <a:pPr lvl="2"/>
            <a:r>
              <a:rPr lang="en-US" dirty="0"/>
              <a:t>Disaster Recovery</a:t>
            </a:r>
          </a:p>
          <a:p>
            <a:pPr lvl="2"/>
            <a:r>
              <a:rPr lang="en-US" dirty="0"/>
              <a:t>Migration</a:t>
            </a:r>
          </a:p>
        </p:txBody>
      </p:sp>
    </p:spTree>
    <p:extLst>
      <p:ext uri="{BB962C8B-B14F-4D97-AF65-F5344CB8AC3E}">
        <p14:creationId xmlns:p14="http://schemas.microsoft.com/office/powerpoint/2010/main" val="3572935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Disaster Recovery?</a:t>
            </a:r>
          </a:p>
        </p:txBody>
      </p:sp>
    </p:spTree>
    <p:extLst>
      <p:ext uri="{BB962C8B-B14F-4D97-AF65-F5344CB8AC3E}">
        <p14:creationId xmlns:p14="http://schemas.microsoft.com/office/powerpoint/2010/main" val="25846282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2"/>
          <p:cNvSpPr>
            <a:spLocks noGrp="1"/>
          </p:cNvSpPr>
          <p:nvPr>
            <p:ph type="title" idx="4294967295"/>
          </p:nvPr>
        </p:nvSpPr>
        <p:spPr>
          <a:xfrm>
            <a:off x="0" y="184150"/>
            <a:ext cx="11653838" cy="839788"/>
          </a:xfrm>
        </p:spPr>
        <p:txBody>
          <a:bodyPr vert="horz" wrap="square" lIns="91416" tIns="45708" rIns="91416" bIns="45708" numCol="1" rtlCol="0" anchor="ctr" anchorCtr="0" compatLnSpc="1">
            <a:prstTxWarp prst="textNoShape">
              <a:avLst/>
            </a:prstTxWarp>
            <a:spAutoFit/>
          </a:bodyPr>
          <a:lstStyle/>
          <a:p>
            <a:r>
              <a:rPr lang="en-GB" altLang="en-US" b="1" dirty="0">
                <a:ea typeface="ＭＳ Ｐゴシック" pitchFamily="34" charset="-128"/>
                <a:cs typeface="Lucida Sans Unicode" panose="020B0602030504020204" pitchFamily="34" charset="0"/>
              </a:rPr>
              <a:t>“Familiar” DR Solutions</a:t>
            </a:r>
          </a:p>
        </p:txBody>
      </p:sp>
      <p:sp>
        <p:nvSpPr>
          <p:cNvPr id="2" name="Text Placeholder 1"/>
          <p:cNvSpPr>
            <a:spLocks noGrp="1"/>
          </p:cNvSpPr>
          <p:nvPr>
            <p:ph type="body" sz="quarter" idx="4294967295"/>
          </p:nvPr>
        </p:nvSpPr>
        <p:spPr>
          <a:xfrm>
            <a:off x="0" y="1290638"/>
            <a:ext cx="3211513" cy="2911475"/>
          </a:xfrm>
        </p:spPr>
        <p:txBody>
          <a:bodyPr>
            <a:noAutofit/>
          </a:bodyPr>
          <a:lstStyle/>
          <a:p>
            <a:pPr>
              <a:defRPr/>
            </a:pPr>
            <a:r>
              <a:rPr lang="en-GB" sz="2400" dirty="0"/>
              <a:t>Storage replication</a:t>
            </a:r>
          </a:p>
          <a:p>
            <a:pPr>
              <a:defRPr/>
            </a:pPr>
            <a:r>
              <a:rPr lang="en-GB" sz="2400" dirty="0"/>
              <a:t>Stretch cluster using single </a:t>
            </a:r>
            <a:r>
              <a:rPr lang="en-GB" sz="2400" dirty="0" err="1"/>
              <a:t>vLAN</a:t>
            </a:r>
            <a:r>
              <a:rPr lang="en-GB" sz="2400" dirty="0"/>
              <a:t> with single address space</a:t>
            </a:r>
          </a:p>
          <a:p>
            <a:pPr>
              <a:defRPr/>
            </a:pPr>
            <a:r>
              <a:rPr lang="en-GB" sz="2400" dirty="0"/>
              <a:t>Active / passive</a:t>
            </a:r>
          </a:p>
          <a:p>
            <a:pPr>
              <a:defRPr/>
            </a:pPr>
            <a:r>
              <a:rPr lang="en-GB" sz="2400" dirty="0"/>
              <a:t>Dynamic incoming connection failover</a:t>
            </a:r>
          </a:p>
        </p:txBody>
      </p:sp>
      <p:sp>
        <p:nvSpPr>
          <p:cNvPr id="8" name="Text Placeholder 1"/>
          <p:cNvSpPr txBox="1">
            <a:spLocks/>
          </p:cNvSpPr>
          <p:nvPr/>
        </p:nvSpPr>
        <p:spPr>
          <a:xfrm>
            <a:off x="266104" y="4658466"/>
            <a:ext cx="3212263" cy="1610363"/>
          </a:xfrm>
          <a:prstGeom prst="rect">
            <a:avLst/>
          </a:prstGeom>
          <a:solidFill>
            <a:schemeClr val="bg2">
              <a:lumMod val="10000"/>
            </a:schemeClr>
          </a:solidFill>
          <a:ln>
            <a:solidFill>
              <a:schemeClr val="bg1"/>
            </a:solidFill>
          </a:ln>
        </p:spPr>
        <p:txBody>
          <a:bodyPr lIns="143391" tIns="89619" rIns="143391" bIns="89619">
            <a:normAutofit/>
          </a:bodyPr>
          <a:lstStyle>
            <a:lvl1pPr defTabSz="93186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charset="-128"/>
                <a:cs typeface="Lucida Sans Unicode" panose="020B0602030504020204" pitchFamily="34" charset="0"/>
              </a:defRPr>
            </a:lvl1pPr>
            <a:lvl2pPr defTabSz="931863">
              <a:lnSpc>
                <a:spcPct val="90000"/>
              </a:lnSpc>
              <a:spcBef>
                <a:spcPct val="20000"/>
              </a:spcBef>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2pPr>
            <a:lvl3pPr marL="231775" defTabSz="93186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charset="-128"/>
                <a:cs typeface="Lucida Sans Unicode" panose="020B0602030504020204" pitchFamily="34" charset="0"/>
              </a:defRPr>
            </a:lvl3pPr>
            <a:lvl4pPr marL="460375" defTabSz="931863">
              <a:lnSpc>
                <a:spcPct val="90000"/>
              </a:lnSpc>
              <a:spcBef>
                <a:spcPct val="20000"/>
              </a:spcBef>
              <a:defRPr sz="1200">
                <a:solidFill>
                  <a:schemeClr val="bg1"/>
                </a:solidFill>
                <a:latin typeface="Calibri" panose="020F0502020204030204" pitchFamily="34" charset="0"/>
                <a:ea typeface="ＭＳ Ｐゴシック" charset="-128"/>
                <a:cs typeface="Lucida Sans Unicode" panose="020B0602030504020204" pitchFamily="34" charset="0"/>
              </a:defRPr>
            </a:lvl4pPr>
            <a:lvl5pPr marL="685800" defTabSz="931863">
              <a:lnSpc>
                <a:spcPct val="90000"/>
              </a:lnSpc>
              <a:spcBef>
                <a:spcPct val="20000"/>
              </a:spcBef>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5pPr>
            <a:lvl6pPr marL="1143000" defTabSz="93186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6pPr>
            <a:lvl7pPr marL="1600200" defTabSz="93186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7pPr>
            <a:lvl8pPr marL="2057400" defTabSz="93186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8pPr>
            <a:lvl9pPr marL="2514600" defTabSz="93186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9pPr>
          </a:lstStyle>
          <a:p>
            <a:pPr>
              <a:lnSpc>
                <a:spcPct val="80000"/>
              </a:lnSpc>
              <a:spcBef>
                <a:spcPts val="1633"/>
              </a:spcBef>
              <a:buClr>
                <a:srgbClr val="FFFFFF"/>
              </a:buClr>
              <a:buNone/>
              <a:defRPr/>
            </a:pPr>
            <a:r>
              <a:rPr lang="en-GB" altLang="en-US" sz="1600" b="0" dirty="0">
                <a:solidFill>
                  <a:srgbClr val="FFC000"/>
                </a:solidFill>
              </a:rPr>
              <a:t>Effective, although expensive to deploy and maintain</a:t>
            </a:r>
          </a:p>
          <a:p>
            <a:pPr>
              <a:lnSpc>
                <a:spcPct val="80000"/>
              </a:lnSpc>
              <a:spcBef>
                <a:spcPts val="1633"/>
              </a:spcBef>
              <a:buClr>
                <a:srgbClr val="FFFFFF"/>
              </a:buClr>
              <a:buNone/>
              <a:defRPr/>
            </a:pPr>
            <a:r>
              <a:rPr lang="en-GB" altLang="en-US" sz="1600" b="0" dirty="0">
                <a:solidFill>
                  <a:srgbClr val="FFC000"/>
                </a:solidFill>
              </a:rPr>
              <a:t>Normally tied to hardware vendor specific technologies</a:t>
            </a:r>
          </a:p>
          <a:p>
            <a:pPr>
              <a:lnSpc>
                <a:spcPct val="80000"/>
              </a:lnSpc>
              <a:spcBef>
                <a:spcPts val="1633"/>
              </a:spcBef>
              <a:buClr>
                <a:srgbClr val="FFFFFF"/>
              </a:buClr>
              <a:buNone/>
              <a:defRPr/>
            </a:pPr>
            <a:r>
              <a:rPr lang="en-GB" altLang="en-US" sz="1600" b="0" dirty="0">
                <a:solidFill>
                  <a:srgbClr val="FFC000"/>
                </a:solidFill>
              </a:rPr>
              <a:t>Difficult to perform partial failovers</a:t>
            </a:r>
          </a:p>
          <a:p>
            <a:pPr>
              <a:lnSpc>
                <a:spcPct val="80000"/>
              </a:lnSpc>
              <a:spcBef>
                <a:spcPts val="1633"/>
              </a:spcBef>
              <a:buClr>
                <a:srgbClr val="FFFFFF"/>
              </a:buClr>
              <a:buNone/>
              <a:defRPr/>
            </a:pPr>
            <a:endParaRPr lang="en-GB" altLang="en-US" sz="1600" b="0" dirty="0">
              <a:solidFill>
                <a:srgbClr val="FFC000"/>
              </a:solidFill>
            </a:endParaRPr>
          </a:p>
        </p:txBody>
      </p:sp>
      <p:grpSp>
        <p:nvGrpSpPr>
          <p:cNvPr id="37893" name="Group 4"/>
          <p:cNvGrpSpPr>
            <a:grpSpLocks noChangeAspect="1"/>
          </p:cNvGrpSpPr>
          <p:nvPr/>
        </p:nvGrpSpPr>
        <p:grpSpPr bwMode="auto">
          <a:xfrm>
            <a:off x="3713255" y="1702250"/>
            <a:ext cx="8208413" cy="4888228"/>
            <a:chOff x="1754" y="804"/>
            <a:chExt cx="3879" cy="2310"/>
          </a:xfrm>
        </p:grpSpPr>
        <p:sp>
          <p:nvSpPr>
            <p:cNvPr id="37895" name="AutoShape 3"/>
            <p:cNvSpPr>
              <a:spLocks noChangeAspect="1" noChangeArrowheads="1" noTextEdit="1"/>
            </p:cNvSpPr>
            <p:nvPr/>
          </p:nvSpPr>
          <p:spPr bwMode="auto">
            <a:xfrm>
              <a:off x="1754" y="804"/>
              <a:ext cx="3879" cy="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3199"/>
            </a:p>
          </p:txBody>
        </p:sp>
        <p:sp>
          <p:nvSpPr>
            <p:cNvPr id="37896" name="Rectangle 5"/>
            <p:cNvSpPr>
              <a:spLocks noChangeArrowheads="1"/>
            </p:cNvSpPr>
            <p:nvPr/>
          </p:nvSpPr>
          <p:spPr bwMode="auto">
            <a:xfrm>
              <a:off x="2002" y="1606"/>
              <a:ext cx="3322" cy="536"/>
            </a:xfrm>
            <a:prstGeom prst="rect">
              <a:avLst/>
            </a:prstGeom>
            <a:noFill/>
            <a:ln w="39688" cap="rnd">
              <a:solidFill>
                <a:srgbClr val="73AE42"/>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897" name="Rectangle 6"/>
            <p:cNvSpPr>
              <a:spLocks noChangeArrowheads="1"/>
            </p:cNvSpPr>
            <p:nvPr/>
          </p:nvSpPr>
          <p:spPr bwMode="auto">
            <a:xfrm>
              <a:off x="2908" y="1796"/>
              <a:ext cx="76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2000" b="0">
                  <a:solidFill>
                    <a:srgbClr val="00B0F0"/>
                  </a:solidFill>
                </a:rPr>
                <a:t>Stretch  cluster </a:t>
              </a:r>
              <a:endParaRPr lang="en-US" altLang="en-US" sz="2399" b="0">
                <a:solidFill>
                  <a:srgbClr val="00B0F0"/>
                </a:solidFill>
                <a:latin typeface="Arial" panose="020B0604020202020204" pitchFamily="34" charset="0"/>
              </a:endParaRPr>
            </a:p>
          </p:txBody>
        </p:sp>
        <p:sp>
          <p:nvSpPr>
            <p:cNvPr id="37898" name="Rectangle 7"/>
            <p:cNvSpPr>
              <a:spLocks noChangeArrowheads="1"/>
            </p:cNvSpPr>
            <p:nvPr/>
          </p:nvSpPr>
          <p:spPr bwMode="auto">
            <a:xfrm>
              <a:off x="3692" y="1796"/>
              <a:ext cx="6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2000" b="0">
                  <a:solidFill>
                    <a:srgbClr val="73AE42"/>
                  </a:solidFill>
                </a:rPr>
                <a:t>–</a:t>
              </a:r>
              <a:endParaRPr lang="en-US" altLang="en-US" sz="2399" b="0">
                <a:solidFill>
                  <a:schemeClr val="tx1"/>
                </a:solidFill>
                <a:latin typeface="Arial" panose="020B0604020202020204" pitchFamily="34" charset="0"/>
              </a:endParaRPr>
            </a:p>
          </p:txBody>
        </p:sp>
        <p:sp>
          <p:nvSpPr>
            <p:cNvPr id="37899" name="Rectangle 8"/>
            <p:cNvSpPr>
              <a:spLocks noChangeArrowheads="1"/>
            </p:cNvSpPr>
            <p:nvPr/>
          </p:nvSpPr>
          <p:spPr bwMode="auto">
            <a:xfrm>
              <a:off x="3753" y="179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endParaRPr lang="en-US" altLang="en-US" sz="2399" b="0">
                <a:solidFill>
                  <a:schemeClr val="tx1"/>
                </a:solidFill>
                <a:latin typeface="Arial" panose="020B0604020202020204" pitchFamily="34" charset="0"/>
              </a:endParaRPr>
            </a:p>
          </p:txBody>
        </p:sp>
        <p:sp>
          <p:nvSpPr>
            <p:cNvPr id="37900" name="Rectangle 9"/>
            <p:cNvSpPr>
              <a:spLocks noChangeArrowheads="1"/>
            </p:cNvSpPr>
            <p:nvPr/>
          </p:nvSpPr>
          <p:spPr bwMode="auto">
            <a:xfrm>
              <a:off x="3781" y="1796"/>
              <a:ext cx="6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2000" b="0">
                  <a:solidFill>
                    <a:srgbClr val="00B0F0"/>
                  </a:solidFill>
                </a:rPr>
                <a:t>Single   vLAN</a:t>
              </a:r>
              <a:endParaRPr lang="en-US" altLang="en-US" sz="2399" b="0">
                <a:solidFill>
                  <a:srgbClr val="00B0F0"/>
                </a:solidFill>
                <a:latin typeface="Arial" panose="020B0604020202020204" pitchFamily="34" charset="0"/>
              </a:endParaRPr>
            </a:p>
          </p:txBody>
        </p:sp>
        <p:sp>
          <p:nvSpPr>
            <p:cNvPr id="37901" name="Rectangle 10"/>
            <p:cNvSpPr>
              <a:spLocks noChangeArrowheads="1"/>
            </p:cNvSpPr>
            <p:nvPr/>
          </p:nvSpPr>
          <p:spPr bwMode="auto">
            <a:xfrm>
              <a:off x="1766" y="1455"/>
              <a:ext cx="1522" cy="1392"/>
            </a:xfrm>
            <a:prstGeom prst="rect">
              <a:avLst/>
            </a:prstGeom>
            <a:noFill/>
            <a:ln w="30163"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02" name="Rectangle 11"/>
            <p:cNvSpPr>
              <a:spLocks noChangeArrowheads="1"/>
            </p:cNvSpPr>
            <p:nvPr/>
          </p:nvSpPr>
          <p:spPr bwMode="auto">
            <a:xfrm>
              <a:off x="2178" y="2969"/>
              <a:ext cx="711" cy="1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2000" b="0" dirty="0" err="1"/>
                <a:t>DataCenter</a:t>
              </a:r>
              <a:r>
                <a:rPr lang="en-US" altLang="en-US" sz="2000" b="0" dirty="0"/>
                <a:t>  1</a:t>
              </a:r>
              <a:endParaRPr lang="en-US" altLang="en-US" sz="2399" b="0" dirty="0">
                <a:latin typeface="Arial" panose="020B0604020202020204" pitchFamily="34" charset="0"/>
              </a:endParaRPr>
            </a:p>
          </p:txBody>
        </p:sp>
        <p:sp>
          <p:nvSpPr>
            <p:cNvPr id="37904" name="Rectangle 14"/>
            <p:cNvSpPr>
              <a:spLocks noChangeArrowheads="1"/>
            </p:cNvSpPr>
            <p:nvPr/>
          </p:nvSpPr>
          <p:spPr bwMode="auto">
            <a:xfrm>
              <a:off x="2275" y="253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endParaRPr lang="en-US" altLang="en-US" sz="2399" b="0" dirty="0">
                <a:solidFill>
                  <a:schemeClr val="tx1"/>
                </a:solidFill>
                <a:latin typeface="Arial" panose="020B0604020202020204" pitchFamily="34" charset="0"/>
              </a:endParaRPr>
            </a:p>
          </p:txBody>
        </p:sp>
        <p:sp>
          <p:nvSpPr>
            <p:cNvPr id="37905" name="Rectangle 15"/>
            <p:cNvSpPr>
              <a:spLocks noChangeArrowheads="1"/>
            </p:cNvSpPr>
            <p:nvPr/>
          </p:nvSpPr>
          <p:spPr bwMode="auto">
            <a:xfrm>
              <a:off x="1946" y="2534"/>
              <a:ext cx="103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1600" b="0" dirty="0">
                  <a:solidFill>
                    <a:schemeClr val="tx1"/>
                  </a:solidFill>
                </a:rPr>
                <a:t>Fault tolerant data storage</a:t>
              </a:r>
              <a:endParaRPr lang="en-US" altLang="en-US" sz="2800" b="0" dirty="0">
                <a:solidFill>
                  <a:schemeClr val="tx1"/>
                </a:solidFill>
                <a:latin typeface="Arial" panose="020B0604020202020204" pitchFamily="34" charset="0"/>
              </a:endParaRPr>
            </a:p>
          </p:txBody>
        </p:sp>
        <p:sp>
          <p:nvSpPr>
            <p:cNvPr id="37906" name="Freeform 16"/>
            <p:cNvSpPr>
              <a:spLocks noEditPoints="1"/>
            </p:cNvSpPr>
            <p:nvPr/>
          </p:nvSpPr>
          <p:spPr bwMode="auto">
            <a:xfrm>
              <a:off x="2245" y="2260"/>
              <a:ext cx="218"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4" y="1252"/>
                    <a:pt x="566" y="1252"/>
                  </a:cubicBezTo>
                  <a:cubicBezTo>
                    <a:pt x="879" y="1252"/>
                    <a:pt x="1132" y="1167"/>
                    <a:pt x="1132" y="1063"/>
                  </a:cubicBezTo>
                  <a:lnTo>
                    <a:pt x="1132" y="189"/>
                  </a:lnTo>
                  <a:cubicBezTo>
                    <a:pt x="1132" y="293"/>
                    <a:pt x="879" y="378"/>
                    <a:pt x="566" y="378"/>
                  </a:cubicBezTo>
                  <a:cubicBezTo>
                    <a:pt x="256" y="378"/>
                    <a:pt x="4" y="295"/>
                    <a:pt x="0" y="191"/>
                  </a:cubicBezTo>
                  <a:close/>
                  <a:moveTo>
                    <a:pt x="1132" y="189"/>
                  </a:moveTo>
                  <a:cubicBezTo>
                    <a:pt x="1132" y="85"/>
                    <a:pt x="879" y="0"/>
                    <a:pt x="566" y="0"/>
                  </a:cubicBezTo>
                  <a:cubicBezTo>
                    <a:pt x="254" y="0"/>
                    <a:pt x="0" y="85"/>
                    <a:pt x="0" y="189"/>
                  </a:cubicBezTo>
                  <a:cubicBezTo>
                    <a:pt x="0" y="293"/>
                    <a:pt x="254" y="378"/>
                    <a:pt x="566" y="378"/>
                  </a:cubicBezTo>
                  <a:cubicBezTo>
                    <a:pt x="879" y="378"/>
                    <a:pt x="1132" y="293"/>
                    <a:pt x="1132" y="189"/>
                  </a:cubicBezTo>
                  <a:close/>
                </a:path>
              </a:pathLst>
            </a:custGeom>
            <a:solidFill>
              <a:srgbClr val="5B9BD5"/>
            </a:solidFill>
            <a:ln w="0">
              <a:solidFill>
                <a:srgbClr val="000000"/>
              </a:solidFill>
              <a:prstDash val="solid"/>
              <a:round/>
              <a:headEnd/>
              <a:tailEnd/>
            </a:ln>
          </p:spPr>
          <p:txBody>
            <a:bodyPr/>
            <a:lstStyle/>
            <a:p>
              <a:endParaRPr lang="en-US" sz="3199"/>
            </a:p>
          </p:txBody>
        </p:sp>
        <p:sp>
          <p:nvSpPr>
            <p:cNvPr id="37907" name="Freeform 17"/>
            <p:cNvSpPr>
              <a:spLocks noEditPoints="1"/>
            </p:cNvSpPr>
            <p:nvPr/>
          </p:nvSpPr>
          <p:spPr bwMode="auto">
            <a:xfrm>
              <a:off x="2244" y="2260"/>
              <a:ext cx="219"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4" y="1252"/>
                    <a:pt x="566" y="1252"/>
                  </a:cubicBezTo>
                  <a:cubicBezTo>
                    <a:pt x="879" y="1252"/>
                    <a:pt x="1132" y="1167"/>
                    <a:pt x="1132" y="1063"/>
                  </a:cubicBezTo>
                  <a:lnTo>
                    <a:pt x="1132" y="189"/>
                  </a:lnTo>
                  <a:cubicBezTo>
                    <a:pt x="1132" y="293"/>
                    <a:pt x="879" y="378"/>
                    <a:pt x="566" y="378"/>
                  </a:cubicBezTo>
                  <a:cubicBezTo>
                    <a:pt x="256" y="378"/>
                    <a:pt x="4" y="295"/>
                    <a:pt x="0" y="191"/>
                  </a:cubicBezTo>
                  <a:close/>
                  <a:moveTo>
                    <a:pt x="1132" y="189"/>
                  </a:moveTo>
                  <a:cubicBezTo>
                    <a:pt x="1132" y="85"/>
                    <a:pt x="879" y="0"/>
                    <a:pt x="566" y="0"/>
                  </a:cubicBezTo>
                  <a:cubicBezTo>
                    <a:pt x="254" y="0"/>
                    <a:pt x="0" y="85"/>
                    <a:pt x="0" y="189"/>
                  </a:cubicBezTo>
                  <a:cubicBezTo>
                    <a:pt x="0" y="293"/>
                    <a:pt x="254" y="378"/>
                    <a:pt x="566" y="378"/>
                  </a:cubicBezTo>
                  <a:cubicBezTo>
                    <a:pt x="879" y="378"/>
                    <a:pt x="1132" y="293"/>
                    <a:pt x="1132" y="189"/>
                  </a:cubicBez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08" name="Freeform 18"/>
            <p:cNvSpPr>
              <a:spLocks noEditPoints="1"/>
            </p:cNvSpPr>
            <p:nvPr/>
          </p:nvSpPr>
          <p:spPr bwMode="auto">
            <a:xfrm>
              <a:off x="2534" y="2260"/>
              <a:ext cx="219"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1" y="191"/>
                  </a:moveTo>
                  <a:lnTo>
                    <a:pt x="0" y="1063"/>
                  </a:lnTo>
                  <a:cubicBezTo>
                    <a:pt x="0" y="1167"/>
                    <a:pt x="254" y="1252"/>
                    <a:pt x="566" y="1252"/>
                  </a:cubicBezTo>
                  <a:cubicBezTo>
                    <a:pt x="879" y="1252"/>
                    <a:pt x="1132" y="1167"/>
                    <a:pt x="1132" y="1063"/>
                  </a:cubicBezTo>
                  <a:lnTo>
                    <a:pt x="1132" y="189"/>
                  </a:lnTo>
                  <a:cubicBezTo>
                    <a:pt x="1132" y="293"/>
                    <a:pt x="879" y="378"/>
                    <a:pt x="566" y="378"/>
                  </a:cubicBezTo>
                  <a:cubicBezTo>
                    <a:pt x="256" y="378"/>
                    <a:pt x="4" y="295"/>
                    <a:pt x="1" y="191"/>
                  </a:cubicBezTo>
                  <a:close/>
                  <a:moveTo>
                    <a:pt x="1132" y="189"/>
                  </a:moveTo>
                  <a:cubicBezTo>
                    <a:pt x="1132" y="85"/>
                    <a:pt x="879" y="0"/>
                    <a:pt x="566" y="0"/>
                  </a:cubicBezTo>
                  <a:cubicBezTo>
                    <a:pt x="254" y="0"/>
                    <a:pt x="0" y="85"/>
                    <a:pt x="0" y="189"/>
                  </a:cubicBezTo>
                  <a:cubicBezTo>
                    <a:pt x="0" y="293"/>
                    <a:pt x="254" y="378"/>
                    <a:pt x="566" y="378"/>
                  </a:cubicBezTo>
                  <a:cubicBezTo>
                    <a:pt x="879" y="378"/>
                    <a:pt x="1132" y="293"/>
                    <a:pt x="1132" y="189"/>
                  </a:cubicBezTo>
                  <a:close/>
                </a:path>
              </a:pathLst>
            </a:custGeom>
            <a:solidFill>
              <a:srgbClr val="5B9BD5"/>
            </a:solidFill>
            <a:ln w="0">
              <a:solidFill>
                <a:srgbClr val="000000"/>
              </a:solidFill>
              <a:prstDash val="solid"/>
              <a:round/>
              <a:headEnd/>
              <a:tailEnd/>
            </a:ln>
          </p:spPr>
          <p:txBody>
            <a:bodyPr/>
            <a:lstStyle/>
            <a:p>
              <a:endParaRPr lang="en-US" sz="3199"/>
            </a:p>
          </p:txBody>
        </p:sp>
        <p:sp>
          <p:nvSpPr>
            <p:cNvPr id="37909" name="Freeform 19"/>
            <p:cNvSpPr>
              <a:spLocks noEditPoints="1"/>
            </p:cNvSpPr>
            <p:nvPr/>
          </p:nvSpPr>
          <p:spPr bwMode="auto">
            <a:xfrm>
              <a:off x="2534" y="2260"/>
              <a:ext cx="218"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1" y="191"/>
                  </a:moveTo>
                  <a:lnTo>
                    <a:pt x="0" y="1063"/>
                  </a:lnTo>
                  <a:cubicBezTo>
                    <a:pt x="0" y="1167"/>
                    <a:pt x="254" y="1252"/>
                    <a:pt x="566" y="1252"/>
                  </a:cubicBezTo>
                  <a:cubicBezTo>
                    <a:pt x="879" y="1252"/>
                    <a:pt x="1132" y="1167"/>
                    <a:pt x="1132" y="1063"/>
                  </a:cubicBezTo>
                  <a:lnTo>
                    <a:pt x="1132" y="189"/>
                  </a:lnTo>
                  <a:cubicBezTo>
                    <a:pt x="1132" y="293"/>
                    <a:pt x="879" y="378"/>
                    <a:pt x="566" y="378"/>
                  </a:cubicBezTo>
                  <a:cubicBezTo>
                    <a:pt x="256" y="378"/>
                    <a:pt x="4" y="295"/>
                    <a:pt x="1" y="191"/>
                  </a:cubicBezTo>
                  <a:close/>
                  <a:moveTo>
                    <a:pt x="1132" y="189"/>
                  </a:moveTo>
                  <a:cubicBezTo>
                    <a:pt x="1132" y="85"/>
                    <a:pt x="879" y="0"/>
                    <a:pt x="566" y="0"/>
                  </a:cubicBezTo>
                  <a:cubicBezTo>
                    <a:pt x="254" y="0"/>
                    <a:pt x="0" y="85"/>
                    <a:pt x="0" y="189"/>
                  </a:cubicBezTo>
                  <a:cubicBezTo>
                    <a:pt x="0" y="293"/>
                    <a:pt x="254" y="378"/>
                    <a:pt x="566" y="378"/>
                  </a:cubicBezTo>
                  <a:cubicBezTo>
                    <a:pt x="879" y="378"/>
                    <a:pt x="1132" y="293"/>
                    <a:pt x="1132" y="189"/>
                  </a:cubicBez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10" name="Rectangle 20"/>
            <p:cNvSpPr>
              <a:spLocks noChangeArrowheads="1"/>
            </p:cNvSpPr>
            <p:nvPr/>
          </p:nvSpPr>
          <p:spPr bwMode="auto">
            <a:xfrm>
              <a:off x="2249" y="1703"/>
              <a:ext cx="202" cy="241"/>
            </a:xfrm>
            <a:prstGeom prst="rect">
              <a:avLst/>
            </a:prstGeom>
            <a:solidFill>
              <a:srgbClr val="73AE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11" name="Freeform 21"/>
            <p:cNvSpPr>
              <a:spLocks noEditPoints="1"/>
            </p:cNvSpPr>
            <p:nvPr/>
          </p:nvSpPr>
          <p:spPr bwMode="auto">
            <a:xfrm>
              <a:off x="2249" y="1703"/>
              <a:ext cx="202" cy="241"/>
            </a:xfrm>
            <a:custGeom>
              <a:avLst/>
              <a:gdLst>
                <a:gd name="T0" fmla="*/ 0 w 202"/>
                <a:gd name="T1" fmla="*/ 241 h 241"/>
                <a:gd name="T2" fmla="*/ 202 w 202"/>
                <a:gd name="T3" fmla="*/ 241 h 241"/>
                <a:gd name="T4" fmla="*/ 202 w 202"/>
                <a:gd name="T5" fmla="*/ 0 h 241"/>
                <a:gd name="T6" fmla="*/ 0 w 202"/>
                <a:gd name="T7" fmla="*/ 0 h 241"/>
                <a:gd name="T8" fmla="*/ 0 w 202"/>
                <a:gd name="T9" fmla="*/ 241 h 241"/>
                <a:gd name="T10" fmla="*/ 101 w 202"/>
                <a:gd name="T11" fmla="*/ 241 h 241"/>
                <a:gd name="T12" fmla="*/ 101 w 202"/>
                <a:gd name="T13" fmla="*/ 0 h 241"/>
                <a:gd name="T14" fmla="*/ 101 w 202"/>
                <a:gd name="T15" fmla="*/ 241 h 2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2" h="241">
                  <a:moveTo>
                    <a:pt x="0" y="241"/>
                  </a:moveTo>
                  <a:lnTo>
                    <a:pt x="202" y="241"/>
                  </a:lnTo>
                  <a:lnTo>
                    <a:pt x="202" y="0"/>
                  </a:lnTo>
                  <a:lnTo>
                    <a:pt x="0" y="0"/>
                  </a:lnTo>
                  <a:lnTo>
                    <a:pt x="0" y="241"/>
                  </a:lnTo>
                  <a:close/>
                  <a:moveTo>
                    <a:pt x="101" y="241"/>
                  </a:moveTo>
                  <a:lnTo>
                    <a:pt x="101" y="0"/>
                  </a:lnTo>
                  <a:lnTo>
                    <a:pt x="101" y="241"/>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12" name="Freeform 22"/>
            <p:cNvSpPr>
              <a:spLocks noEditPoints="1"/>
            </p:cNvSpPr>
            <p:nvPr/>
          </p:nvSpPr>
          <p:spPr bwMode="auto">
            <a:xfrm>
              <a:off x="2269" y="1725"/>
              <a:ext cx="168" cy="201"/>
            </a:xfrm>
            <a:custGeom>
              <a:avLst/>
              <a:gdLst>
                <a:gd name="T0" fmla="*/ 167 w 168"/>
                <a:gd name="T1" fmla="*/ 52 h 201"/>
                <a:gd name="T2" fmla="*/ 122 w 168"/>
                <a:gd name="T3" fmla="*/ 1 h 201"/>
                <a:gd name="T4" fmla="*/ 50 w 168"/>
                <a:gd name="T5" fmla="*/ 22 h 201"/>
                <a:gd name="T6" fmla="*/ 56 w 168"/>
                <a:gd name="T7" fmla="*/ 0 h 201"/>
                <a:gd name="T8" fmla="*/ 50 w 168"/>
                <a:gd name="T9" fmla="*/ 22 h 201"/>
                <a:gd name="T10" fmla="*/ 56 w 168"/>
                <a:gd name="T11" fmla="*/ 53 h 201"/>
                <a:gd name="T12" fmla="*/ 50 w 168"/>
                <a:gd name="T13" fmla="*/ 31 h 201"/>
                <a:gd name="T14" fmla="*/ 36 w 168"/>
                <a:gd name="T15" fmla="*/ 22 h 201"/>
                <a:gd name="T16" fmla="*/ 42 w 168"/>
                <a:gd name="T17" fmla="*/ 0 h 201"/>
                <a:gd name="T18" fmla="*/ 36 w 168"/>
                <a:gd name="T19" fmla="*/ 22 h 201"/>
                <a:gd name="T20" fmla="*/ 42 w 168"/>
                <a:gd name="T21" fmla="*/ 53 h 201"/>
                <a:gd name="T22" fmla="*/ 36 w 168"/>
                <a:gd name="T23" fmla="*/ 31 h 201"/>
                <a:gd name="T24" fmla="*/ 14 w 168"/>
                <a:gd name="T25" fmla="*/ 22 h 201"/>
                <a:gd name="T26" fmla="*/ 20 w 168"/>
                <a:gd name="T27" fmla="*/ 0 h 201"/>
                <a:gd name="T28" fmla="*/ 14 w 168"/>
                <a:gd name="T29" fmla="*/ 22 h 201"/>
                <a:gd name="T30" fmla="*/ 20 w 168"/>
                <a:gd name="T31" fmla="*/ 53 h 201"/>
                <a:gd name="T32" fmla="*/ 14 w 168"/>
                <a:gd name="T33" fmla="*/ 31 h 201"/>
                <a:gd name="T34" fmla="*/ 0 w 168"/>
                <a:gd name="T35" fmla="*/ 22 h 201"/>
                <a:gd name="T36" fmla="*/ 6 w 168"/>
                <a:gd name="T37" fmla="*/ 0 h 201"/>
                <a:gd name="T38" fmla="*/ 0 w 168"/>
                <a:gd name="T39" fmla="*/ 22 h 201"/>
                <a:gd name="T40" fmla="*/ 6 w 168"/>
                <a:gd name="T41" fmla="*/ 53 h 201"/>
                <a:gd name="T42" fmla="*/ 0 w 168"/>
                <a:gd name="T43" fmla="*/ 31 h 201"/>
                <a:gd name="T44" fmla="*/ 115 w 168"/>
                <a:gd name="T45" fmla="*/ 171 h 201"/>
                <a:gd name="T46" fmla="*/ 168 w 168"/>
                <a:gd name="T47" fmla="*/ 175 h 201"/>
                <a:gd name="T48" fmla="*/ 115 w 168"/>
                <a:gd name="T49" fmla="*/ 171 h 201"/>
                <a:gd name="T50" fmla="*/ 115 w 168"/>
                <a:gd name="T51" fmla="*/ 188 h 201"/>
                <a:gd name="T52" fmla="*/ 168 w 168"/>
                <a:gd name="T53" fmla="*/ 184 h 201"/>
                <a:gd name="T54" fmla="*/ 115 w 168"/>
                <a:gd name="T55" fmla="*/ 197 h 201"/>
                <a:gd name="T56" fmla="*/ 168 w 168"/>
                <a:gd name="T57" fmla="*/ 201 h 201"/>
                <a:gd name="T58" fmla="*/ 115 w 168"/>
                <a:gd name="T59" fmla="*/ 197 h 201"/>
                <a:gd name="T60" fmla="*/ 63 w 168"/>
                <a:gd name="T61" fmla="*/ 175 h 201"/>
                <a:gd name="T62" fmla="*/ 10 w 168"/>
                <a:gd name="T63" fmla="*/ 171 h 201"/>
                <a:gd name="T64" fmla="*/ 10 w 168"/>
                <a:gd name="T65" fmla="*/ 188 h 201"/>
                <a:gd name="T66" fmla="*/ 63 w 168"/>
                <a:gd name="T67" fmla="*/ 184 h 201"/>
                <a:gd name="T68" fmla="*/ 10 w 168"/>
                <a:gd name="T69" fmla="*/ 188 h 201"/>
                <a:gd name="T70" fmla="*/ 63 w 168"/>
                <a:gd name="T71" fmla="*/ 201 h 201"/>
                <a:gd name="T72" fmla="*/ 10 w 168"/>
                <a:gd name="T73" fmla="*/ 197 h 2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8" h="201">
                  <a:moveTo>
                    <a:pt x="122" y="52"/>
                  </a:moveTo>
                  <a:lnTo>
                    <a:pt x="167" y="52"/>
                  </a:lnTo>
                  <a:lnTo>
                    <a:pt x="167" y="1"/>
                  </a:lnTo>
                  <a:lnTo>
                    <a:pt x="122" y="1"/>
                  </a:lnTo>
                  <a:lnTo>
                    <a:pt x="122" y="52"/>
                  </a:lnTo>
                  <a:close/>
                  <a:moveTo>
                    <a:pt x="50" y="22"/>
                  </a:moveTo>
                  <a:lnTo>
                    <a:pt x="56" y="22"/>
                  </a:lnTo>
                  <a:lnTo>
                    <a:pt x="56" y="0"/>
                  </a:lnTo>
                  <a:lnTo>
                    <a:pt x="50" y="0"/>
                  </a:lnTo>
                  <a:lnTo>
                    <a:pt x="50" y="22"/>
                  </a:lnTo>
                  <a:close/>
                  <a:moveTo>
                    <a:pt x="50" y="53"/>
                  </a:moveTo>
                  <a:lnTo>
                    <a:pt x="56" y="53"/>
                  </a:lnTo>
                  <a:lnTo>
                    <a:pt x="56" y="31"/>
                  </a:lnTo>
                  <a:lnTo>
                    <a:pt x="50" y="31"/>
                  </a:lnTo>
                  <a:lnTo>
                    <a:pt x="50" y="53"/>
                  </a:lnTo>
                  <a:close/>
                  <a:moveTo>
                    <a:pt x="36" y="22"/>
                  </a:moveTo>
                  <a:lnTo>
                    <a:pt x="42" y="22"/>
                  </a:lnTo>
                  <a:lnTo>
                    <a:pt x="42" y="0"/>
                  </a:lnTo>
                  <a:lnTo>
                    <a:pt x="36" y="0"/>
                  </a:lnTo>
                  <a:lnTo>
                    <a:pt x="36" y="22"/>
                  </a:lnTo>
                  <a:close/>
                  <a:moveTo>
                    <a:pt x="36" y="53"/>
                  </a:moveTo>
                  <a:lnTo>
                    <a:pt x="42" y="53"/>
                  </a:lnTo>
                  <a:lnTo>
                    <a:pt x="42" y="31"/>
                  </a:lnTo>
                  <a:lnTo>
                    <a:pt x="36" y="31"/>
                  </a:lnTo>
                  <a:lnTo>
                    <a:pt x="36" y="53"/>
                  </a:lnTo>
                  <a:close/>
                  <a:moveTo>
                    <a:pt x="14" y="22"/>
                  </a:moveTo>
                  <a:lnTo>
                    <a:pt x="20" y="22"/>
                  </a:lnTo>
                  <a:lnTo>
                    <a:pt x="20" y="0"/>
                  </a:lnTo>
                  <a:lnTo>
                    <a:pt x="14" y="0"/>
                  </a:lnTo>
                  <a:lnTo>
                    <a:pt x="14" y="22"/>
                  </a:lnTo>
                  <a:close/>
                  <a:moveTo>
                    <a:pt x="14" y="53"/>
                  </a:moveTo>
                  <a:lnTo>
                    <a:pt x="20" y="53"/>
                  </a:lnTo>
                  <a:lnTo>
                    <a:pt x="20" y="31"/>
                  </a:lnTo>
                  <a:lnTo>
                    <a:pt x="14" y="31"/>
                  </a:lnTo>
                  <a:lnTo>
                    <a:pt x="14" y="53"/>
                  </a:lnTo>
                  <a:close/>
                  <a:moveTo>
                    <a:pt x="0" y="22"/>
                  </a:moveTo>
                  <a:lnTo>
                    <a:pt x="6" y="22"/>
                  </a:lnTo>
                  <a:lnTo>
                    <a:pt x="6" y="0"/>
                  </a:lnTo>
                  <a:lnTo>
                    <a:pt x="0" y="0"/>
                  </a:lnTo>
                  <a:lnTo>
                    <a:pt x="0" y="22"/>
                  </a:lnTo>
                  <a:close/>
                  <a:moveTo>
                    <a:pt x="0" y="53"/>
                  </a:moveTo>
                  <a:lnTo>
                    <a:pt x="6" y="53"/>
                  </a:lnTo>
                  <a:lnTo>
                    <a:pt x="6" y="31"/>
                  </a:lnTo>
                  <a:lnTo>
                    <a:pt x="0" y="31"/>
                  </a:lnTo>
                  <a:lnTo>
                    <a:pt x="0" y="53"/>
                  </a:lnTo>
                  <a:close/>
                  <a:moveTo>
                    <a:pt x="115" y="171"/>
                  </a:moveTo>
                  <a:lnTo>
                    <a:pt x="115" y="175"/>
                  </a:lnTo>
                  <a:lnTo>
                    <a:pt x="168" y="175"/>
                  </a:lnTo>
                  <a:lnTo>
                    <a:pt x="168" y="171"/>
                  </a:lnTo>
                  <a:lnTo>
                    <a:pt x="115" y="171"/>
                  </a:lnTo>
                  <a:close/>
                  <a:moveTo>
                    <a:pt x="115" y="184"/>
                  </a:moveTo>
                  <a:lnTo>
                    <a:pt x="115" y="188"/>
                  </a:lnTo>
                  <a:lnTo>
                    <a:pt x="168" y="188"/>
                  </a:lnTo>
                  <a:lnTo>
                    <a:pt x="168" y="184"/>
                  </a:lnTo>
                  <a:lnTo>
                    <a:pt x="115" y="184"/>
                  </a:lnTo>
                  <a:close/>
                  <a:moveTo>
                    <a:pt x="115" y="197"/>
                  </a:moveTo>
                  <a:lnTo>
                    <a:pt x="115" y="201"/>
                  </a:lnTo>
                  <a:lnTo>
                    <a:pt x="168" y="201"/>
                  </a:lnTo>
                  <a:lnTo>
                    <a:pt x="168" y="197"/>
                  </a:lnTo>
                  <a:lnTo>
                    <a:pt x="115" y="197"/>
                  </a:lnTo>
                  <a:close/>
                  <a:moveTo>
                    <a:pt x="10" y="175"/>
                  </a:moveTo>
                  <a:lnTo>
                    <a:pt x="63" y="175"/>
                  </a:lnTo>
                  <a:lnTo>
                    <a:pt x="63" y="171"/>
                  </a:lnTo>
                  <a:lnTo>
                    <a:pt x="10" y="171"/>
                  </a:lnTo>
                  <a:lnTo>
                    <a:pt x="10" y="175"/>
                  </a:lnTo>
                  <a:close/>
                  <a:moveTo>
                    <a:pt x="10" y="188"/>
                  </a:moveTo>
                  <a:lnTo>
                    <a:pt x="63" y="188"/>
                  </a:lnTo>
                  <a:lnTo>
                    <a:pt x="63" y="184"/>
                  </a:lnTo>
                  <a:lnTo>
                    <a:pt x="10" y="184"/>
                  </a:lnTo>
                  <a:lnTo>
                    <a:pt x="10" y="188"/>
                  </a:lnTo>
                  <a:close/>
                  <a:moveTo>
                    <a:pt x="10" y="201"/>
                  </a:moveTo>
                  <a:lnTo>
                    <a:pt x="63" y="201"/>
                  </a:lnTo>
                  <a:lnTo>
                    <a:pt x="63" y="197"/>
                  </a:lnTo>
                  <a:lnTo>
                    <a:pt x="10" y="197"/>
                  </a:lnTo>
                  <a:lnTo>
                    <a:pt x="10"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13" name="Freeform 23"/>
            <p:cNvSpPr>
              <a:spLocks noEditPoints="1"/>
            </p:cNvSpPr>
            <p:nvPr/>
          </p:nvSpPr>
          <p:spPr bwMode="auto">
            <a:xfrm>
              <a:off x="2396" y="1730"/>
              <a:ext cx="36" cy="43"/>
            </a:xfrm>
            <a:custGeom>
              <a:avLst/>
              <a:gdLst>
                <a:gd name="T0" fmla="*/ 6 w 187"/>
                <a:gd name="T1" fmla="*/ 2 h 221"/>
                <a:gd name="T2" fmla="*/ 7 w 187"/>
                <a:gd name="T3" fmla="*/ 1 h 221"/>
                <a:gd name="T4" fmla="*/ 5 w 187"/>
                <a:gd name="T5" fmla="*/ 1 h 221"/>
                <a:gd name="T6" fmla="*/ 5 w 187"/>
                <a:gd name="T7" fmla="*/ 3 h 221"/>
                <a:gd name="T8" fmla="*/ 7 w 187"/>
                <a:gd name="T9" fmla="*/ 3 h 221"/>
                <a:gd name="T10" fmla="*/ 6 w 187"/>
                <a:gd name="T11" fmla="*/ 2 h 221"/>
                <a:gd name="T12" fmla="*/ 5 w 187"/>
                <a:gd name="T13" fmla="*/ 3 h 221"/>
                <a:gd name="T14" fmla="*/ 6 w 187"/>
                <a:gd name="T15" fmla="*/ 6 h 221"/>
                <a:gd name="T16" fmla="*/ 7 w 187"/>
                <a:gd name="T17" fmla="*/ 6 h 221"/>
                <a:gd name="T18" fmla="*/ 5 w 187"/>
                <a:gd name="T19" fmla="*/ 5 h 221"/>
                <a:gd name="T20" fmla="*/ 5 w 187"/>
                <a:gd name="T21" fmla="*/ 7 h 221"/>
                <a:gd name="T22" fmla="*/ 7 w 187"/>
                <a:gd name="T23" fmla="*/ 8 h 221"/>
                <a:gd name="T24" fmla="*/ 6 w 187"/>
                <a:gd name="T25" fmla="*/ 7 h 221"/>
                <a:gd name="T26" fmla="*/ 5 w 187"/>
                <a:gd name="T27" fmla="*/ 7 h 221"/>
                <a:gd name="T28" fmla="*/ 3 w 187"/>
                <a:gd name="T29" fmla="*/ 2 h 221"/>
                <a:gd name="T30" fmla="*/ 4 w 187"/>
                <a:gd name="T31" fmla="*/ 1 h 221"/>
                <a:gd name="T32" fmla="*/ 3 w 187"/>
                <a:gd name="T33" fmla="*/ 1 h 221"/>
                <a:gd name="T34" fmla="*/ 3 w 187"/>
                <a:gd name="T35" fmla="*/ 3 h 221"/>
                <a:gd name="T36" fmla="*/ 4 w 187"/>
                <a:gd name="T37" fmla="*/ 3 h 221"/>
                <a:gd name="T38" fmla="*/ 4 w 187"/>
                <a:gd name="T39" fmla="*/ 2 h 221"/>
                <a:gd name="T40" fmla="*/ 3 w 187"/>
                <a:gd name="T41" fmla="*/ 3 h 221"/>
                <a:gd name="T42" fmla="*/ 3 w 187"/>
                <a:gd name="T43" fmla="*/ 6 h 221"/>
                <a:gd name="T44" fmla="*/ 4 w 187"/>
                <a:gd name="T45" fmla="*/ 5 h 221"/>
                <a:gd name="T46" fmla="*/ 3 w 187"/>
                <a:gd name="T47" fmla="*/ 5 h 221"/>
                <a:gd name="T48" fmla="*/ 3 w 187"/>
                <a:gd name="T49" fmla="*/ 7 h 221"/>
                <a:gd name="T50" fmla="*/ 4 w 187"/>
                <a:gd name="T51" fmla="*/ 8 h 221"/>
                <a:gd name="T52" fmla="*/ 4 w 187"/>
                <a:gd name="T53" fmla="*/ 7 h 221"/>
                <a:gd name="T54" fmla="*/ 3 w 187"/>
                <a:gd name="T55" fmla="*/ 7 h 221"/>
                <a:gd name="T56" fmla="*/ 1 w 187"/>
                <a:gd name="T57" fmla="*/ 2 h 221"/>
                <a:gd name="T58" fmla="*/ 2 w 187"/>
                <a:gd name="T59" fmla="*/ 1 h 221"/>
                <a:gd name="T60" fmla="*/ 0 w 187"/>
                <a:gd name="T61" fmla="*/ 1 h 221"/>
                <a:gd name="T62" fmla="*/ 0 w 187"/>
                <a:gd name="T63" fmla="*/ 3 h 221"/>
                <a:gd name="T64" fmla="*/ 2 w 187"/>
                <a:gd name="T65" fmla="*/ 3 h 221"/>
                <a:gd name="T66" fmla="*/ 1 w 187"/>
                <a:gd name="T67" fmla="*/ 2 h 221"/>
                <a:gd name="T68" fmla="*/ 0 w 187"/>
                <a:gd name="T69" fmla="*/ 3 h 221"/>
                <a:gd name="T70" fmla="*/ 1 w 187"/>
                <a:gd name="T71" fmla="*/ 6 h 221"/>
                <a:gd name="T72" fmla="*/ 2 w 187"/>
                <a:gd name="T73" fmla="*/ 5 h 221"/>
                <a:gd name="T74" fmla="*/ 0 w 187"/>
                <a:gd name="T75" fmla="*/ 5 h 221"/>
                <a:gd name="T76" fmla="*/ 0 w 187"/>
                <a:gd name="T77" fmla="*/ 7 h 221"/>
                <a:gd name="T78" fmla="*/ 2 w 187"/>
                <a:gd name="T79" fmla="*/ 8 h 221"/>
                <a:gd name="T80" fmla="*/ 1 w 187"/>
                <a:gd name="T81" fmla="*/ 7 h 221"/>
                <a:gd name="T82" fmla="*/ 0 w 187"/>
                <a:gd name="T83" fmla="*/ 7 h 2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7" h="221">
                  <a:moveTo>
                    <a:pt x="146" y="15"/>
                  </a:moveTo>
                  <a:cubicBezTo>
                    <a:pt x="143" y="25"/>
                    <a:pt x="148" y="37"/>
                    <a:pt x="158" y="40"/>
                  </a:cubicBezTo>
                  <a:cubicBezTo>
                    <a:pt x="168" y="44"/>
                    <a:pt x="179" y="39"/>
                    <a:pt x="183" y="29"/>
                  </a:cubicBezTo>
                  <a:cubicBezTo>
                    <a:pt x="183" y="29"/>
                    <a:pt x="183" y="29"/>
                    <a:pt x="183" y="29"/>
                  </a:cubicBezTo>
                  <a:cubicBezTo>
                    <a:pt x="187" y="18"/>
                    <a:pt x="182" y="7"/>
                    <a:pt x="172" y="3"/>
                  </a:cubicBezTo>
                  <a:cubicBezTo>
                    <a:pt x="162" y="0"/>
                    <a:pt x="150" y="5"/>
                    <a:pt x="146" y="15"/>
                  </a:cubicBezTo>
                  <a:cubicBezTo>
                    <a:pt x="146" y="15"/>
                    <a:pt x="146" y="15"/>
                    <a:pt x="146" y="15"/>
                  </a:cubicBezTo>
                  <a:close/>
                  <a:moveTo>
                    <a:pt x="147" y="73"/>
                  </a:moveTo>
                  <a:cubicBezTo>
                    <a:pt x="142" y="83"/>
                    <a:pt x="147" y="95"/>
                    <a:pt x="157" y="99"/>
                  </a:cubicBezTo>
                  <a:cubicBezTo>
                    <a:pt x="167" y="103"/>
                    <a:pt x="179" y="98"/>
                    <a:pt x="183" y="88"/>
                  </a:cubicBezTo>
                  <a:cubicBezTo>
                    <a:pt x="183" y="88"/>
                    <a:pt x="183" y="88"/>
                    <a:pt x="183" y="88"/>
                  </a:cubicBezTo>
                  <a:cubicBezTo>
                    <a:pt x="187" y="78"/>
                    <a:pt x="182" y="67"/>
                    <a:pt x="172" y="62"/>
                  </a:cubicBezTo>
                  <a:cubicBezTo>
                    <a:pt x="162" y="58"/>
                    <a:pt x="151" y="63"/>
                    <a:pt x="147" y="73"/>
                  </a:cubicBezTo>
                  <a:cubicBezTo>
                    <a:pt x="147" y="73"/>
                    <a:pt x="147" y="73"/>
                    <a:pt x="147" y="73"/>
                  </a:cubicBezTo>
                  <a:close/>
                  <a:moveTo>
                    <a:pt x="147" y="132"/>
                  </a:moveTo>
                  <a:cubicBezTo>
                    <a:pt x="142" y="141"/>
                    <a:pt x="147" y="153"/>
                    <a:pt x="157" y="157"/>
                  </a:cubicBezTo>
                  <a:cubicBezTo>
                    <a:pt x="167" y="162"/>
                    <a:pt x="178" y="157"/>
                    <a:pt x="183" y="147"/>
                  </a:cubicBezTo>
                  <a:cubicBezTo>
                    <a:pt x="183" y="147"/>
                    <a:pt x="183" y="147"/>
                    <a:pt x="183" y="147"/>
                  </a:cubicBezTo>
                  <a:cubicBezTo>
                    <a:pt x="187" y="137"/>
                    <a:pt x="183" y="126"/>
                    <a:pt x="173" y="121"/>
                  </a:cubicBezTo>
                  <a:cubicBezTo>
                    <a:pt x="163" y="117"/>
                    <a:pt x="151" y="121"/>
                    <a:pt x="147" y="131"/>
                  </a:cubicBezTo>
                  <a:cubicBezTo>
                    <a:pt x="147" y="131"/>
                    <a:pt x="147" y="131"/>
                    <a:pt x="147" y="132"/>
                  </a:cubicBezTo>
                  <a:close/>
                  <a:moveTo>
                    <a:pt x="147" y="190"/>
                  </a:moveTo>
                  <a:cubicBezTo>
                    <a:pt x="142" y="200"/>
                    <a:pt x="147" y="212"/>
                    <a:pt x="157" y="216"/>
                  </a:cubicBezTo>
                  <a:cubicBezTo>
                    <a:pt x="167" y="221"/>
                    <a:pt x="178" y="216"/>
                    <a:pt x="183" y="206"/>
                  </a:cubicBezTo>
                  <a:cubicBezTo>
                    <a:pt x="183" y="206"/>
                    <a:pt x="183" y="206"/>
                    <a:pt x="183" y="206"/>
                  </a:cubicBezTo>
                  <a:cubicBezTo>
                    <a:pt x="187" y="196"/>
                    <a:pt x="183" y="185"/>
                    <a:pt x="173" y="180"/>
                  </a:cubicBezTo>
                  <a:cubicBezTo>
                    <a:pt x="163" y="176"/>
                    <a:pt x="151" y="180"/>
                    <a:pt x="147" y="190"/>
                  </a:cubicBezTo>
                  <a:cubicBezTo>
                    <a:pt x="147" y="190"/>
                    <a:pt x="147" y="190"/>
                    <a:pt x="147" y="190"/>
                  </a:cubicBezTo>
                  <a:close/>
                  <a:moveTo>
                    <a:pt x="75" y="16"/>
                  </a:moveTo>
                  <a:cubicBezTo>
                    <a:pt x="71" y="26"/>
                    <a:pt x="77" y="37"/>
                    <a:pt x="87" y="41"/>
                  </a:cubicBezTo>
                  <a:cubicBezTo>
                    <a:pt x="98" y="44"/>
                    <a:pt x="109" y="38"/>
                    <a:pt x="112" y="28"/>
                  </a:cubicBezTo>
                  <a:cubicBezTo>
                    <a:pt x="112" y="28"/>
                    <a:pt x="112" y="28"/>
                    <a:pt x="112" y="28"/>
                  </a:cubicBezTo>
                  <a:cubicBezTo>
                    <a:pt x="115" y="17"/>
                    <a:pt x="110" y="6"/>
                    <a:pt x="99" y="3"/>
                  </a:cubicBezTo>
                  <a:cubicBezTo>
                    <a:pt x="89" y="0"/>
                    <a:pt x="78" y="5"/>
                    <a:pt x="75" y="16"/>
                  </a:cubicBezTo>
                  <a:cubicBezTo>
                    <a:pt x="75" y="16"/>
                    <a:pt x="75" y="16"/>
                    <a:pt x="75" y="16"/>
                  </a:cubicBezTo>
                  <a:close/>
                  <a:moveTo>
                    <a:pt x="75" y="74"/>
                  </a:moveTo>
                  <a:cubicBezTo>
                    <a:pt x="71" y="84"/>
                    <a:pt x="77" y="96"/>
                    <a:pt x="87" y="99"/>
                  </a:cubicBezTo>
                  <a:cubicBezTo>
                    <a:pt x="97" y="103"/>
                    <a:pt x="108" y="98"/>
                    <a:pt x="112" y="87"/>
                  </a:cubicBezTo>
                  <a:cubicBezTo>
                    <a:pt x="112" y="87"/>
                    <a:pt x="112" y="87"/>
                    <a:pt x="112" y="87"/>
                  </a:cubicBezTo>
                  <a:cubicBezTo>
                    <a:pt x="116" y="77"/>
                    <a:pt x="110" y="66"/>
                    <a:pt x="100" y="62"/>
                  </a:cubicBezTo>
                  <a:cubicBezTo>
                    <a:pt x="90" y="58"/>
                    <a:pt x="79" y="64"/>
                    <a:pt x="75" y="74"/>
                  </a:cubicBezTo>
                  <a:cubicBezTo>
                    <a:pt x="75" y="74"/>
                    <a:pt x="75" y="74"/>
                    <a:pt x="75" y="74"/>
                  </a:cubicBezTo>
                  <a:close/>
                  <a:moveTo>
                    <a:pt x="75" y="132"/>
                  </a:moveTo>
                  <a:cubicBezTo>
                    <a:pt x="71" y="143"/>
                    <a:pt x="76" y="154"/>
                    <a:pt x="86" y="158"/>
                  </a:cubicBezTo>
                  <a:cubicBezTo>
                    <a:pt x="97" y="162"/>
                    <a:pt x="108" y="157"/>
                    <a:pt x="112" y="146"/>
                  </a:cubicBezTo>
                  <a:cubicBezTo>
                    <a:pt x="112" y="146"/>
                    <a:pt x="112" y="146"/>
                    <a:pt x="112" y="146"/>
                  </a:cubicBezTo>
                  <a:cubicBezTo>
                    <a:pt x="116" y="136"/>
                    <a:pt x="111" y="125"/>
                    <a:pt x="100" y="121"/>
                  </a:cubicBezTo>
                  <a:cubicBezTo>
                    <a:pt x="90" y="117"/>
                    <a:pt x="79" y="122"/>
                    <a:pt x="75" y="132"/>
                  </a:cubicBezTo>
                  <a:cubicBezTo>
                    <a:pt x="75" y="132"/>
                    <a:pt x="75" y="132"/>
                    <a:pt x="75" y="132"/>
                  </a:cubicBezTo>
                  <a:close/>
                  <a:moveTo>
                    <a:pt x="75" y="191"/>
                  </a:moveTo>
                  <a:cubicBezTo>
                    <a:pt x="71" y="201"/>
                    <a:pt x="76" y="213"/>
                    <a:pt x="86" y="217"/>
                  </a:cubicBezTo>
                  <a:cubicBezTo>
                    <a:pt x="97" y="220"/>
                    <a:pt x="108" y="215"/>
                    <a:pt x="112" y="205"/>
                  </a:cubicBezTo>
                  <a:cubicBezTo>
                    <a:pt x="112" y="205"/>
                    <a:pt x="112" y="205"/>
                    <a:pt x="112" y="205"/>
                  </a:cubicBezTo>
                  <a:cubicBezTo>
                    <a:pt x="116" y="195"/>
                    <a:pt x="111" y="184"/>
                    <a:pt x="100" y="180"/>
                  </a:cubicBezTo>
                  <a:cubicBezTo>
                    <a:pt x="90" y="176"/>
                    <a:pt x="79" y="181"/>
                    <a:pt x="75" y="191"/>
                  </a:cubicBezTo>
                  <a:cubicBezTo>
                    <a:pt x="75" y="191"/>
                    <a:pt x="75" y="191"/>
                    <a:pt x="75" y="191"/>
                  </a:cubicBezTo>
                  <a:close/>
                  <a:moveTo>
                    <a:pt x="3" y="17"/>
                  </a:moveTo>
                  <a:cubicBezTo>
                    <a:pt x="0" y="27"/>
                    <a:pt x="6" y="38"/>
                    <a:pt x="17" y="41"/>
                  </a:cubicBezTo>
                  <a:cubicBezTo>
                    <a:pt x="27" y="44"/>
                    <a:pt x="38" y="38"/>
                    <a:pt x="41" y="27"/>
                  </a:cubicBezTo>
                  <a:cubicBezTo>
                    <a:pt x="41" y="27"/>
                    <a:pt x="41" y="27"/>
                    <a:pt x="41" y="27"/>
                  </a:cubicBezTo>
                  <a:cubicBezTo>
                    <a:pt x="44" y="16"/>
                    <a:pt x="38" y="6"/>
                    <a:pt x="27" y="3"/>
                  </a:cubicBezTo>
                  <a:cubicBezTo>
                    <a:pt x="17" y="0"/>
                    <a:pt x="6" y="6"/>
                    <a:pt x="3" y="17"/>
                  </a:cubicBezTo>
                  <a:cubicBezTo>
                    <a:pt x="3" y="17"/>
                    <a:pt x="3" y="17"/>
                    <a:pt x="3" y="17"/>
                  </a:cubicBezTo>
                  <a:close/>
                  <a:moveTo>
                    <a:pt x="3" y="75"/>
                  </a:moveTo>
                  <a:cubicBezTo>
                    <a:pt x="0" y="85"/>
                    <a:pt x="6" y="96"/>
                    <a:pt x="16" y="100"/>
                  </a:cubicBezTo>
                  <a:cubicBezTo>
                    <a:pt x="27" y="103"/>
                    <a:pt x="38" y="97"/>
                    <a:pt x="41" y="86"/>
                  </a:cubicBezTo>
                  <a:cubicBezTo>
                    <a:pt x="41" y="86"/>
                    <a:pt x="41" y="86"/>
                    <a:pt x="41" y="86"/>
                  </a:cubicBezTo>
                  <a:cubicBezTo>
                    <a:pt x="44" y="76"/>
                    <a:pt x="38" y="65"/>
                    <a:pt x="28" y="62"/>
                  </a:cubicBezTo>
                  <a:cubicBezTo>
                    <a:pt x="17" y="59"/>
                    <a:pt x="6" y="64"/>
                    <a:pt x="3" y="75"/>
                  </a:cubicBezTo>
                  <a:cubicBezTo>
                    <a:pt x="3" y="75"/>
                    <a:pt x="3" y="75"/>
                    <a:pt x="3" y="75"/>
                  </a:cubicBezTo>
                  <a:close/>
                  <a:moveTo>
                    <a:pt x="3" y="134"/>
                  </a:moveTo>
                  <a:cubicBezTo>
                    <a:pt x="0" y="144"/>
                    <a:pt x="6" y="155"/>
                    <a:pt x="16" y="158"/>
                  </a:cubicBezTo>
                  <a:cubicBezTo>
                    <a:pt x="26" y="161"/>
                    <a:pt x="37" y="156"/>
                    <a:pt x="41" y="145"/>
                  </a:cubicBezTo>
                  <a:cubicBezTo>
                    <a:pt x="41" y="145"/>
                    <a:pt x="41" y="145"/>
                    <a:pt x="41" y="145"/>
                  </a:cubicBezTo>
                  <a:cubicBezTo>
                    <a:pt x="44" y="135"/>
                    <a:pt x="38" y="124"/>
                    <a:pt x="28" y="121"/>
                  </a:cubicBezTo>
                  <a:cubicBezTo>
                    <a:pt x="18" y="117"/>
                    <a:pt x="7" y="123"/>
                    <a:pt x="3" y="133"/>
                  </a:cubicBezTo>
                  <a:cubicBezTo>
                    <a:pt x="3" y="133"/>
                    <a:pt x="3" y="133"/>
                    <a:pt x="3" y="134"/>
                  </a:cubicBezTo>
                  <a:close/>
                  <a:moveTo>
                    <a:pt x="3" y="192"/>
                  </a:moveTo>
                  <a:cubicBezTo>
                    <a:pt x="0" y="203"/>
                    <a:pt x="6" y="214"/>
                    <a:pt x="16" y="217"/>
                  </a:cubicBezTo>
                  <a:cubicBezTo>
                    <a:pt x="26" y="220"/>
                    <a:pt x="37" y="215"/>
                    <a:pt x="41" y="204"/>
                  </a:cubicBezTo>
                  <a:cubicBezTo>
                    <a:pt x="41" y="204"/>
                    <a:pt x="41" y="204"/>
                    <a:pt x="41" y="204"/>
                  </a:cubicBezTo>
                  <a:cubicBezTo>
                    <a:pt x="44" y="194"/>
                    <a:pt x="38" y="183"/>
                    <a:pt x="28" y="179"/>
                  </a:cubicBezTo>
                  <a:cubicBezTo>
                    <a:pt x="18" y="176"/>
                    <a:pt x="7" y="182"/>
                    <a:pt x="3" y="192"/>
                  </a:cubicBezTo>
                  <a:cubicBezTo>
                    <a:pt x="3" y="192"/>
                    <a:pt x="3" y="192"/>
                    <a:pt x="3" y="192"/>
                  </a:cubicBezTo>
                  <a:close/>
                </a:path>
              </a:pathLst>
            </a:custGeom>
            <a:solidFill>
              <a:srgbClr val="A5A5A5"/>
            </a:solidFill>
            <a:ln w="0">
              <a:solidFill>
                <a:srgbClr val="000000"/>
              </a:solidFill>
              <a:prstDash val="solid"/>
              <a:round/>
              <a:headEnd/>
              <a:tailEnd/>
            </a:ln>
          </p:spPr>
          <p:txBody>
            <a:bodyPr/>
            <a:lstStyle/>
            <a:p>
              <a:endParaRPr lang="en-US" sz="3199"/>
            </a:p>
          </p:txBody>
        </p:sp>
        <p:sp>
          <p:nvSpPr>
            <p:cNvPr id="37914" name="Rectangle 24"/>
            <p:cNvSpPr>
              <a:spLocks noChangeArrowheads="1"/>
            </p:cNvSpPr>
            <p:nvPr/>
          </p:nvSpPr>
          <p:spPr bwMode="auto">
            <a:xfrm>
              <a:off x="2537" y="1703"/>
              <a:ext cx="203" cy="241"/>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15" name="Freeform 25"/>
            <p:cNvSpPr>
              <a:spLocks noEditPoints="1"/>
            </p:cNvSpPr>
            <p:nvPr/>
          </p:nvSpPr>
          <p:spPr bwMode="auto">
            <a:xfrm>
              <a:off x="2537" y="1703"/>
              <a:ext cx="203" cy="241"/>
            </a:xfrm>
            <a:custGeom>
              <a:avLst/>
              <a:gdLst>
                <a:gd name="T0" fmla="*/ 0 w 203"/>
                <a:gd name="T1" fmla="*/ 241 h 241"/>
                <a:gd name="T2" fmla="*/ 203 w 203"/>
                <a:gd name="T3" fmla="*/ 241 h 241"/>
                <a:gd name="T4" fmla="*/ 203 w 203"/>
                <a:gd name="T5" fmla="*/ 0 h 241"/>
                <a:gd name="T6" fmla="*/ 0 w 203"/>
                <a:gd name="T7" fmla="*/ 0 h 241"/>
                <a:gd name="T8" fmla="*/ 0 w 203"/>
                <a:gd name="T9" fmla="*/ 241 h 241"/>
                <a:gd name="T10" fmla="*/ 102 w 203"/>
                <a:gd name="T11" fmla="*/ 241 h 241"/>
                <a:gd name="T12" fmla="*/ 102 w 203"/>
                <a:gd name="T13" fmla="*/ 0 h 241"/>
                <a:gd name="T14" fmla="*/ 102 w 203"/>
                <a:gd name="T15" fmla="*/ 241 h 2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 h="241">
                  <a:moveTo>
                    <a:pt x="0" y="241"/>
                  </a:moveTo>
                  <a:lnTo>
                    <a:pt x="203" y="241"/>
                  </a:lnTo>
                  <a:lnTo>
                    <a:pt x="203" y="0"/>
                  </a:lnTo>
                  <a:lnTo>
                    <a:pt x="0" y="0"/>
                  </a:lnTo>
                  <a:lnTo>
                    <a:pt x="0" y="241"/>
                  </a:lnTo>
                  <a:close/>
                  <a:moveTo>
                    <a:pt x="102" y="241"/>
                  </a:moveTo>
                  <a:lnTo>
                    <a:pt x="102" y="0"/>
                  </a:lnTo>
                  <a:lnTo>
                    <a:pt x="102" y="241"/>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16" name="Freeform 26"/>
            <p:cNvSpPr>
              <a:spLocks noEditPoints="1"/>
            </p:cNvSpPr>
            <p:nvPr/>
          </p:nvSpPr>
          <p:spPr bwMode="auto">
            <a:xfrm>
              <a:off x="2557" y="1725"/>
              <a:ext cx="168" cy="201"/>
            </a:xfrm>
            <a:custGeom>
              <a:avLst/>
              <a:gdLst>
                <a:gd name="T0" fmla="*/ 168 w 168"/>
                <a:gd name="T1" fmla="*/ 52 h 201"/>
                <a:gd name="T2" fmla="*/ 123 w 168"/>
                <a:gd name="T3" fmla="*/ 1 h 201"/>
                <a:gd name="T4" fmla="*/ 51 w 168"/>
                <a:gd name="T5" fmla="*/ 22 h 201"/>
                <a:gd name="T6" fmla="*/ 57 w 168"/>
                <a:gd name="T7" fmla="*/ 0 h 201"/>
                <a:gd name="T8" fmla="*/ 51 w 168"/>
                <a:gd name="T9" fmla="*/ 22 h 201"/>
                <a:gd name="T10" fmla="*/ 57 w 168"/>
                <a:gd name="T11" fmla="*/ 53 h 201"/>
                <a:gd name="T12" fmla="*/ 51 w 168"/>
                <a:gd name="T13" fmla="*/ 31 h 201"/>
                <a:gd name="T14" fmla="*/ 36 w 168"/>
                <a:gd name="T15" fmla="*/ 22 h 201"/>
                <a:gd name="T16" fmla="*/ 43 w 168"/>
                <a:gd name="T17" fmla="*/ 0 h 201"/>
                <a:gd name="T18" fmla="*/ 36 w 168"/>
                <a:gd name="T19" fmla="*/ 22 h 201"/>
                <a:gd name="T20" fmla="*/ 43 w 168"/>
                <a:gd name="T21" fmla="*/ 53 h 201"/>
                <a:gd name="T22" fmla="*/ 36 w 168"/>
                <a:gd name="T23" fmla="*/ 31 h 201"/>
                <a:gd name="T24" fmla="*/ 15 w 168"/>
                <a:gd name="T25" fmla="*/ 22 h 201"/>
                <a:gd name="T26" fmla="*/ 21 w 168"/>
                <a:gd name="T27" fmla="*/ 0 h 201"/>
                <a:gd name="T28" fmla="*/ 15 w 168"/>
                <a:gd name="T29" fmla="*/ 22 h 201"/>
                <a:gd name="T30" fmla="*/ 21 w 168"/>
                <a:gd name="T31" fmla="*/ 53 h 201"/>
                <a:gd name="T32" fmla="*/ 15 w 168"/>
                <a:gd name="T33" fmla="*/ 31 h 201"/>
                <a:gd name="T34" fmla="*/ 0 w 168"/>
                <a:gd name="T35" fmla="*/ 22 h 201"/>
                <a:gd name="T36" fmla="*/ 6 w 168"/>
                <a:gd name="T37" fmla="*/ 0 h 201"/>
                <a:gd name="T38" fmla="*/ 0 w 168"/>
                <a:gd name="T39" fmla="*/ 22 h 201"/>
                <a:gd name="T40" fmla="*/ 6 w 168"/>
                <a:gd name="T41" fmla="*/ 53 h 201"/>
                <a:gd name="T42" fmla="*/ 0 w 168"/>
                <a:gd name="T43" fmla="*/ 31 h 201"/>
                <a:gd name="T44" fmla="*/ 115 w 168"/>
                <a:gd name="T45" fmla="*/ 171 h 201"/>
                <a:gd name="T46" fmla="*/ 168 w 168"/>
                <a:gd name="T47" fmla="*/ 175 h 201"/>
                <a:gd name="T48" fmla="*/ 115 w 168"/>
                <a:gd name="T49" fmla="*/ 171 h 201"/>
                <a:gd name="T50" fmla="*/ 115 w 168"/>
                <a:gd name="T51" fmla="*/ 188 h 201"/>
                <a:gd name="T52" fmla="*/ 168 w 168"/>
                <a:gd name="T53" fmla="*/ 184 h 201"/>
                <a:gd name="T54" fmla="*/ 115 w 168"/>
                <a:gd name="T55" fmla="*/ 197 h 201"/>
                <a:gd name="T56" fmla="*/ 168 w 168"/>
                <a:gd name="T57" fmla="*/ 201 h 201"/>
                <a:gd name="T58" fmla="*/ 115 w 168"/>
                <a:gd name="T59" fmla="*/ 197 h 201"/>
                <a:gd name="T60" fmla="*/ 63 w 168"/>
                <a:gd name="T61" fmla="*/ 175 h 201"/>
                <a:gd name="T62" fmla="*/ 10 w 168"/>
                <a:gd name="T63" fmla="*/ 171 h 201"/>
                <a:gd name="T64" fmla="*/ 10 w 168"/>
                <a:gd name="T65" fmla="*/ 188 h 201"/>
                <a:gd name="T66" fmla="*/ 63 w 168"/>
                <a:gd name="T67" fmla="*/ 184 h 201"/>
                <a:gd name="T68" fmla="*/ 10 w 168"/>
                <a:gd name="T69" fmla="*/ 188 h 201"/>
                <a:gd name="T70" fmla="*/ 63 w 168"/>
                <a:gd name="T71" fmla="*/ 201 h 201"/>
                <a:gd name="T72" fmla="*/ 10 w 168"/>
                <a:gd name="T73" fmla="*/ 197 h 2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8" h="201">
                  <a:moveTo>
                    <a:pt x="123" y="52"/>
                  </a:moveTo>
                  <a:lnTo>
                    <a:pt x="168" y="52"/>
                  </a:lnTo>
                  <a:lnTo>
                    <a:pt x="168" y="1"/>
                  </a:lnTo>
                  <a:lnTo>
                    <a:pt x="123" y="1"/>
                  </a:lnTo>
                  <a:lnTo>
                    <a:pt x="123" y="52"/>
                  </a:lnTo>
                  <a:close/>
                  <a:moveTo>
                    <a:pt x="51" y="22"/>
                  </a:moveTo>
                  <a:lnTo>
                    <a:pt x="57" y="22"/>
                  </a:lnTo>
                  <a:lnTo>
                    <a:pt x="57" y="0"/>
                  </a:lnTo>
                  <a:lnTo>
                    <a:pt x="51" y="0"/>
                  </a:lnTo>
                  <a:lnTo>
                    <a:pt x="51" y="22"/>
                  </a:lnTo>
                  <a:close/>
                  <a:moveTo>
                    <a:pt x="51" y="53"/>
                  </a:moveTo>
                  <a:lnTo>
                    <a:pt x="57" y="53"/>
                  </a:lnTo>
                  <a:lnTo>
                    <a:pt x="57" y="31"/>
                  </a:lnTo>
                  <a:lnTo>
                    <a:pt x="51" y="31"/>
                  </a:lnTo>
                  <a:lnTo>
                    <a:pt x="51" y="53"/>
                  </a:lnTo>
                  <a:close/>
                  <a:moveTo>
                    <a:pt x="36" y="22"/>
                  </a:moveTo>
                  <a:lnTo>
                    <a:pt x="43" y="22"/>
                  </a:lnTo>
                  <a:lnTo>
                    <a:pt x="43" y="0"/>
                  </a:lnTo>
                  <a:lnTo>
                    <a:pt x="36" y="0"/>
                  </a:lnTo>
                  <a:lnTo>
                    <a:pt x="36" y="22"/>
                  </a:lnTo>
                  <a:close/>
                  <a:moveTo>
                    <a:pt x="36" y="53"/>
                  </a:moveTo>
                  <a:lnTo>
                    <a:pt x="43" y="53"/>
                  </a:lnTo>
                  <a:lnTo>
                    <a:pt x="43" y="31"/>
                  </a:lnTo>
                  <a:lnTo>
                    <a:pt x="36" y="31"/>
                  </a:lnTo>
                  <a:lnTo>
                    <a:pt x="36" y="53"/>
                  </a:lnTo>
                  <a:close/>
                  <a:moveTo>
                    <a:pt x="15" y="22"/>
                  </a:moveTo>
                  <a:lnTo>
                    <a:pt x="21" y="22"/>
                  </a:lnTo>
                  <a:lnTo>
                    <a:pt x="21" y="0"/>
                  </a:lnTo>
                  <a:lnTo>
                    <a:pt x="15" y="0"/>
                  </a:lnTo>
                  <a:lnTo>
                    <a:pt x="15" y="22"/>
                  </a:lnTo>
                  <a:close/>
                  <a:moveTo>
                    <a:pt x="15" y="53"/>
                  </a:moveTo>
                  <a:lnTo>
                    <a:pt x="21" y="53"/>
                  </a:lnTo>
                  <a:lnTo>
                    <a:pt x="21" y="31"/>
                  </a:lnTo>
                  <a:lnTo>
                    <a:pt x="15" y="31"/>
                  </a:lnTo>
                  <a:lnTo>
                    <a:pt x="15" y="53"/>
                  </a:lnTo>
                  <a:close/>
                  <a:moveTo>
                    <a:pt x="0" y="22"/>
                  </a:moveTo>
                  <a:lnTo>
                    <a:pt x="6" y="22"/>
                  </a:lnTo>
                  <a:lnTo>
                    <a:pt x="6" y="0"/>
                  </a:lnTo>
                  <a:lnTo>
                    <a:pt x="0" y="0"/>
                  </a:lnTo>
                  <a:lnTo>
                    <a:pt x="0" y="22"/>
                  </a:lnTo>
                  <a:close/>
                  <a:moveTo>
                    <a:pt x="0" y="53"/>
                  </a:moveTo>
                  <a:lnTo>
                    <a:pt x="6" y="53"/>
                  </a:lnTo>
                  <a:lnTo>
                    <a:pt x="6" y="31"/>
                  </a:lnTo>
                  <a:lnTo>
                    <a:pt x="0" y="31"/>
                  </a:lnTo>
                  <a:lnTo>
                    <a:pt x="0" y="53"/>
                  </a:lnTo>
                  <a:close/>
                  <a:moveTo>
                    <a:pt x="115" y="171"/>
                  </a:moveTo>
                  <a:lnTo>
                    <a:pt x="115" y="175"/>
                  </a:lnTo>
                  <a:lnTo>
                    <a:pt x="168" y="175"/>
                  </a:lnTo>
                  <a:lnTo>
                    <a:pt x="168" y="171"/>
                  </a:lnTo>
                  <a:lnTo>
                    <a:pt x="115" y="171"/>
                  </a:lnTo>
                  <a:close/>
                  <a:moveTo>
                    <a:pt x="115" y="184"/>
                  </a:moveTo>
                  <a:lnTo>
                    <a:pt x="115" y="188"/>
                  </a:lnTo>
                  <a:lnTo>
                    <a:pt x="168" y="188"/>
                  </a:lnTo>
                  <a:lnTo>
                    <a:pt x="168" y="184"/>
                  </a:lnTo>
                  <a:lnTo>
                    <a:pt x="115" y="184"/>
                  </a:lnTo>
                  <a:close/>
                  <a:moveTo>
                    <a:pt x="115" y="197"/>
                  </a:moveTo>
                  <a:lnTo>
                    <a:pt x="115" y="201"/>
                  </a:lnTo>
                  <a:lnTo>
                    <a:pt x="168" y="201"/>
                  </a:lnTo>
                  <a:lnTo>
                    <a:pt x="168" y="197"/>
                  </a:lnTo>
                  <a:lnTo>
                    <a:pt x="115" y="197"/>
                  </a:lnTo>
                  <a:close/>
                  <a:moveTo>
                    <a:pt x="10" y="175"/>
                  </a:moveTo>
                  <a:lnTo>
                    <a:pt x="63" y="175"/>
                  </a:lnTo>
                  <a:lnTo>
                    <a:pt x="63" y="171"/>
                  </a:lnTo>
                  <a:lnTo>
                    <a:pt x="10" y="171"/>
                  </a:lnTo>
                  <a:lnTo>
                    <a:pt x="10" y="175"/>
                  </a:lnTo>
                  <a:close/>
                  <a:moveTo>
                    <a:pt x="10" y="188"/>
                  </a:moveTo>
                  <a:lnTo>
                    <a:pt x="63" y="188"/>
                  </a:lnTo>
                  <a:lnTo>
                    <a:pt x="63" y="184"/>
                  </a:lnTo>
                  <a:lnTo>
                    <a:pt x="10" y="184"/>
                  </a:lnTo>
                  <a:lnTo>
                    <a:pt x="10" y="188"/>
                  </a:lnTo>
                  <a:close/>
                  <a:moveTo>
                    <a:pt x="10" y="201"/>
                  </a:moveTo>
                  <a:lnTo>
                    <a:pt x="63" y="201"/>
                  </a:lnTo>
                  <a:lnTo>
                    <a:pt x="63" y="197"/>
                  </a:lnTo>
                  <a:lnTo>
                    <a:pt x="10" y="197"/>
                  </a:lnTo>
                  <a:lnTo>
                    <a:pt x="10"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17" name="Freeform 27"/>
            <p:cNvSpPr>
              <a:spLocks noEditPoints="1"/>
            </p:cNvSpPr>
            <p:nvPr/>
          </p:nvSpPr>
          <p:spPr bwMode="auto">
            <a:xfrm>
              <a:off x="2684" y="1730"/>
              <a:ext cx="37" cy="43"/>
            </a:xfrm>
            <a:custGeom>
              <a:avLst/>
              <a:gdLst>
                <a:gd name="T0" fmla="*/ 6 w 188"/>
                <a:gd name="T1" fmla="*/ 2 h 221"/>
                <a:gd name="T2" fmla="*/ 7 w 188"/>
                <a:gd name="T3" fmla="*/ 1 h 221"/>
                <a:gd name="T4" fmla="*/ 6 w 188"/>
                <a:gd name="T5" fmla="*/ 1 h 221"/>
                <a:gd name="T6" fmla="*/ 6 w 188"/>
                <a:gd name="T7" fmla="*/ 3 h 221"/>
                <a:gd name="T8" fmla="*/ 7 w 188"/>
                <a:gd name="T9" fmla="*/ 3 h 221"/>
                <a:gd name="T10" fmla="*/ 7 w 188"/>
                <a:gd name="T11" fmla="*/ 2 h 221"/>
                <a:gd name="T12" fmla="*/ 6 w 188"/>
                <a:gd name="T13" fmla="*/ 3 h 221"/>
                <a:gd name="T14" fmla="*/ 6 w 188"/>
                <a:gd name="T15" fmla="*/ 6 h 221"/>
                <a:gd name="T16" fmla="*/ 7 w 188"/>
                <a:gd name="T17" fmla="*/ 6 h 221"/>
                <a:gd name="T18" fmla="*/ 6 w 188"/>
                <a:gd name="T19" fmla="*/ 5 h 221"/>
                <a:gd name="T20" fmla="*/ 6 w 188"/>
                <a:gd name="T21" fmla="*/ 7 h 221"/>
                <a:gd name="T22" fmla="*/ 7 w 188"/>
                <a:gd name="T23" fmla="*/ 8 h 221"/>
                <a:gd name="T24" fmla="*/ 7 w 188"/>
                <a:gd name="T25" fmla="*/ 7 h 221"/>
                <a:gd name="T26" fmla="*/ 6 w 188"/>
                <a:gd name="T27" fmla="*/ 7 h 221"/>
                <a:gd name="T28" fmla="*/ 3 w 188"/>
                <a:gd name="T29" fmla="*/ 2 h 221"/>
                <a:gd name="T30" fmla="*/ 4 w 188"/>
                <a:gd name="T31" fmla="*/ 1 h 221"/>
                <a:gd name="T32" fmla="*/ 3 w 188"/>
                <a:gd name="T33" fmla="*/ 1 h 221"/>
                <a:gd name="T34" fmla="*/ 3 w 188"/>
                <a:gd name="T35" fmla="*/ 3 h 221"/>
                <a:gd name="T36" fmla="*/ 4 w 188"/>
                <a:gd name="T37" fmla="*/ 3 h 221"/>
                <a:gd name="T38" fmla="*/ 4 w 188"/>
                <a:gd name="T39" fmla="*/ 2 h 221"/>
                <a:gd name="T40" fmla="*/ 3 w 188"/>
                <a:gd name="T41" fmla="*/ 3 h 221"/>
                <a:gd name="T42" fmla="*/ 3 w 188"/>
                <a:gd name="T43" fmla="*/ 6 h 221"/>
                <a:gd name="T44" fmla="*/ 4 w 188"/>
                <a:gd name="T45" fmla="*/ 5 h 221"/>
                <a:gd name="T46" fmla="*/ 3 w 188"/>
                <a:gd name="T47" fmla="*/ 5 h 221"/>
                <a:gd name="T48" fmla="*/ 3 w 188"/>
                <a:gd name="T49" fmla="*/ 7 h 221"/>
                <a:gd name="T50" fmla="*/ 4 w 188"/>
                <a:gd name="T51" fmla="*/ 8 h 221"/>
                <a:gd name="T52" fmla="*/ 4 w 188"/>
                <a:gd name="T53" fmla="*/ 7 h 221"/>
                <a:gd name="T54" fmla="*/ 3 w 188"/>
                <a:gd name="T55" fmla="*/ 7 h 221"/>
                <a:gd name="T56" fmla="*/ 1 w 188"/>
                <a:gd name="T57" fmla="*/ 2 h 221"/>
                <a:gd name="T58" fmla="*/ 2 w 188"/>
                <a:gd name="T59" fmla="*/ 1 h 221"/>
                <a:gd name="T60" fmla="*/ 0 w 188"/>
                <a:gd name="T61" fmla="*/ 1 h 221"/>
                <a:gd name="T62" fmla="*/ 0 w 188"/>
                <a:gd name="T63" fmla="*/ 3 h 221"/>
                <a:gd name="T64" fmla="*/ 2 w 188"/>
                <a:gd name="T65" fmla="*/ 3 h 221"/>
                <a:gd name="T66" fmla="*/ 1 w 188"/>
                <a:gd name="T67" fmla="*/ 2 h 221"/>
                <a:gd name="T68" fmla="*/ 0 w 188"/>
                <a:gd name="T69" fmla="*/ 3 h 221"/>
                <a:gd name="T70" fmla="*/ 1 w 188"/>
                <a:gd name="T71" fmla="*/ 6 h 221"/>
                <a:gd name="T72" fmla="*/ 2 w 188"/>
                <a:gd name="T73" fmla="*/ 5 h 221"/>
                <a:gd name="T74" fmla="*/ 0 w 188"/>
                <a:gd name="T75" fmla="*/ 5 h 221"/>
                <a:gd name="T76" fmla="*/ 0 w 188"/>
                <a:gd name="T77" fmla="*/ 7 h 221"/>
                <a:gd name="T78" fmla="*/ 2 w 188"/>
                <a:gd name="T79" fmla="*/ 8 h 221"/>
                <a:gd name="T80" fmla="*/ 1 w 188"/>
                <a:gd name="T81" fmla="*/ 7 h 221"/>
                <a:gd name="T82" fmla="*/ 0 w 188"/>
                <a:gd name="T83" fmla="*/ 7 h 2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8" h="221">
                  <a:moveTo>
                    <a:pt x="147" y="15"/>
                  </a:moveTo>
                  <a:cubicBezTo>
                    <a:pt x="143" y="25"/>
                    <a:pt x="148" y="37"/>
                    <a:pt x="158" y="40"/>
                  </a:cubicBezTo>
                  <a:cubicBezTo>
                    <a:pt x="168" y="44"/>
                    <a:pt x="180" y="39"/>
                    <a:pt x="184" y="29"/>
                  </a:cubicBezTo>
                  <a:cubicBezTo>
                    <a:pt x="184" y="29"/>
                    <a:pt x="184" y="29"/>
                    <a:pt x="184" y="29"/>
                  </a:cubicBezTo>
                  <a:cubicBezTo>
                    <a:pt x="187" y="18"/>
                    <a:pt x="182" y="7"/>
                    <a:pt x="172" y="3"/>
                  </a:cubicBezTo>
                  <a:cubicBezTo>
                    <a:pt x="162" y="0"/>
                    <a:pt x="151" y="5"/>
                    <a:pt x="147" y="15"/>
                  </a:cubicBezTo>
                  <a:cubicBezTo>
                    <a:pt x="147" y="15"/>
                    <a:pt x="147" y="15"/>
                    <a:pt x="147" y="15"/>
                  </a:cubicBezTo>
                  <a:close/>
                  <a:moveTo>
                    <a:pt x="147" y="73"/>
                  </a:moveTo>
                  <a:cubicBezTo>
                    <a:pt x="143" y="83"/>
                    <a:pt x="148" y="95"/>
                    <a:pt x="158" y="99"/>
                  </a:cubicBezTo>
                  <a:cubicBezTo>
                    <a:pt x="168" y="103"/>
                    <a:pt x="179" y="98"/>
                    <a:pt x="183" y="88"/>
                  </a:cubicBezTo>
                  <a:cubicBezTo>
                    <a:pt x="183" y="88"/>
                    <a:pt x="183" y="88"/>
                    <a:pt x="183" y="88"/>
                  </a:cubicBezTo>
                  <a:cubicBezTo>
                    <a:pt x="188" y="78"/>
                    <a:pt x="183" y="67"/>
                    <a:pt x="173" y="62"/>
                  </a:cubicBezTo>
                  <a:cubicBezTo>
                    <a:pt x="163" y="58"/>
                    <a:pt x="151" y="63"/>
                    <a:pt x="147" y="73"/>
                  </a:cubicBezTo>
                  <a:cubicBezTo>
                    <a:pt x="147" y="73"/>
                    <a:pt x="147" y="73"/>
                    <a:pt x="147" y="73"/>
                  </a:cubicBezTo>
                  <a:close/>
                  <a:moveTo>
                    <a:pt x="147" y="132"/>
                  </a:moveTo>
                  <a:cubicBezTo>
                    <a:pt x="143" y="141"/>
                    <a:pt x="147" y="153"/>
                    <a:pt x="157" y="157"/>
                  </a:cubicBezTo>
                  <a:cubicBezTo>
                    <a:pt x="167" y="162"/>
                    <a:pt x="179" y="157"/>
                    <a:pt x="183" y="147"/>
                  </a:cubicBezTo>
                  <a:cubicBezTo>
                    <a:pt x="183" y="147"/>
                    <a:pt x="183" y="147"/>
                    <a:pt x="183" y="147"/>
                  </a:cubicBezTo>
                  <a:cubicBezTo>
                    <a:pt x="188" y="137"/>
                    <a:pt x="183" y="126"/>
                    <a:pt x="173" y="121"/>
                  </a:cubicBezTo>
                  <a:cubicBezTo>
                    <a:pt x="163" y="117"/>
                    <a:pt x="152" y="121"/>
                    <a:pt x="147" y="131"/>
                  </a:cubicBezTo>
                  <a:cubicBezTo>
                    <a:pt x="147" y="131"/>
                    <a:pt x="147" y="131"/>
                    <a:pt x="147" y="132"/>
                  </a:cubicBezTo>
                  <a:close/>
                  <a:moveTo>
                    <a:pt x="147" y="190"/>
                  </a:moveTo>
                  <a:cubicBezTo>
                    <a:pt x="143" y="200"/>
                    <a:pt x="147" y="212"/>
                    <a:pt x="157" y="216"/>
                  </a:cubicBezTo>
                  <a:cubicBezTo>
                    <a:pt x="167" y="221"/>
                    <a:pt x="179" y="216"/>
                    <a:pt x="183" y="206"/>
                  </a:cubicBezTo>
                  <a:cubicBezTo>
                    <a:pt x="183" y="206"/>
                    <a:pt x="183" y="206"/>
                    <a:pt x="183" y="206"/>
                  </a:cubicBezTo>
                  <a:cubicBezTo>
                    <a:pt x="188" y="196"/>
                    <a:pt x="183" y="185"/>
                    <a:pt x="173" y="180"/>
                  </a:cubicBezTo>
                  <a:cubicBezTo>
                    <a:pt x="163" y="176"/>
                    <a:pt x="152" y="180"/>
                    <a:pt x="147" y="190"/>
                  </a:cubicBezTo>
                  <a:cubicBezTo>
                    <a:pt x="147" y="190"/>
                    <a:pt x="147" y="190"/>
                    <a:pt x="147" y="190"/>
                  </a:cubicBezTo>
                  <a:close/>
                  <a:moveTo>
                    <a:pt x="75" y="16"/>
                  </a:moveTo>
                  <a:cubicBezTo>
                    <a:pt x="72" y="26"/>
                    <a:pt x="77" y="37"/>
                    <a:pt x="88" y="41"/>
                  </a:cubicBezTo>
                  <a:cubicBezTo>
                    <a:pt x="98" y="44"/>
                    <a:pt x="109" y="38"/>
                    <a:pt x="112" y="28"/>
                  </a:cubicBezTo>
                  <a:cubicBezTo>
                    <a:pt x="112" y="28"/>
                    <a:pt x="113" y="28"/>
                    <a:pt x="113" y="28"/>
                  </a:cubicBezTo>
                  <a:cubicBezTo>
                    <a:pt x="116" y="17"/>
                    <a:pt x="110" y="6"/>
                    <a:pt x="100" y="3"/>
                  </a:cubicBezTo>
                  <a:cubicBezTo>
                    <a:pt x="90" y="0"/>
                    <a:pt x="79" y="5"/>
                    <a:pt x="75" y="16"/>
                  </a:cubicBezTo>
                  <a:cubicBezTo>
                    <a:pt x="75" y="16"/>
                    <a:pt x="75" y="16"/>
                    <a:pt x="75" y="16"/>
                  </a:cubicBezTo>
                  <a:close/>
                  <a:moveTo>
                    <a:pt x="75" y="74"/>
                  </a:moveTo>
                  <a:cubicBezTo>
                    <a:pt x="72" y="84"/>
                    <a:pt x="77" y="96"/>
                    <a:pt x="87" y="99"/>
                  </a:cubicBezTo>
                  <a:cubicBezTo>
                    <a:pt x="97" y="103"/>
                    <a:pt x="109" y="98"/>
                    <a:pt x="112" y="87"/>
                  </a:cubicBezTo>
                  <a:cubicBezTo>
                    <a:pt x="112" y="87"/>
                    <a:pt x="112" y="87"/>
                    <a:pt x="112" y="87"/>
                  </a:cubicBezTo>
                  <a:cubicBezTo>
                    <a:pt x="116" y="77"/>
                    <a:pt x="111" y="66"/>
                    <a:pt x="101" y="62"/>
                  </a:cubicBezTo>
                  <a:cubicBezTo>
                    <a:pt x="90" y="58"/>
                    <a:pt x="79" y="64"/>
                    <a:pt x="75" y="74"/>
                  </a:cubicBezTo>
                  <a:cubicBezTo>
                    <a:pt x="75" y="74"/>
                    <a:pt x="75" y="74"/>
                    <a:pt x="75" y="74"/>
                  </a:cubicBezTo>
                  <a:close/>
                  <a:moveTo>
                    <a:pt x="75" y="132"/>
                  </a:moveTo>
                  <a:cubicBezTo>
                    <a:pt x="72" y="143"/>
                    <a:pt x="77" y="154"/>
                    <a:pt x="87" y="158"/>
                  </a:cubicBezTo>
                  <a:cubicBezTo>
                    <a:pt x="97" y="162"/>
                    <a:pt x="108" y="157"/>
                    <a:pt x="112" y="146"/>
                  </a:cubicBezTo>
                  <a:cubicBezTo>
                    <a:pt x="112" y="146"/>
                    <a:pt x="112" y="146"/>
                    <a:pt x="112" y="146"/>
                  </a:cubicBezTo>
                  <a:cubicBezTo>
                    <a:pt x="116" y="136"/>
                    <a:pt x="111" y="125"/>
                    <a:pt x="101" y="121"/>
                  </a:cubicBezTo>
                  <a:cubicBezTo>
                    <a:pt x="91" y="117"/>
                    <a:pt x="79" y="122"/>
                    <a:pt x="76" y="132"/>
                  </a:cubicBezTo>
                  <a:cubicBezTo>
                    <a:pt x="76" y="132"/>
                    <a:pt x="75" y="132"/>
                    <a:pt x="75" y="132"/>
                  </a:cubicBezTo>
                  <a:close/>
                  <a:moveTo>
                    <a:pt x="75" y="191"/>
                  </a:moveTo>
                  <a:cubicBezTo>
                    <a:pt x="72" y="201"/>
                    <a:pt x="77" y="213"/>
                    <a:pt x="87" y="217"/>
                  </a:cubicBezTo>
                  <a:cubicBezTo>
                    <a:pt x="97" y="220"/>
                    <a:pt x="108" y="215"/>
                    <a:pt x="112" y="205"/>
                  </a:cubicBezTo>
                  <a:cubicBezTo>
                    <a:pt x="112" y="205"/>
                    <a:pt x="112" y="205"/>
                    <a:pt x="112" y="205"/>
                  </a:cubicBezTo>
                  <a:cubicBezTo>
                    <a:pt x="116" y="195"/>
                    <a:pt x="111" y="184"/>
                    <a:pt x="101" y="180"/>
                  </a:cubicBezTo>
                  <a:cubicBezTo>
                    <a:pt x="91" y="176"/>
                    <a:pt x="79" y="181"/>
                    <a:pt x="76" y="191"/>
                  </a:cubicBezTo>
                  <a:cubicBezTo>
                    <a:pt x="76" y="191"/>
                    <a:pt x="75" y="191"/>
                    <a:pt x="75" y="191"/>
                  </a:cubicBezTo>
                  <a:close/>
                  <a:moveTo>
                    <a:pt x="3" y="17"/>
                  </a:moveTo>
                  <a:cubicBezTo>
                    <a:pt x="1" y="27"/>
                    <a:pt x="7" y="38"/>
                    <a:pt x="17" y="41"/>
                  </a:cubicBezTo>
                  <a:cubicBezTo>
                    <a:pt x="28" y="44"/>
                    <a:pt x="39" y="38"/>
                    <a:pt x="41" y="27"/>
                  </a:cubicBezTo>
                  <a:cubicBezTo>
                    <a:pt x="41" y="27"/>
                    <a:pt x="41" y="27"/>
                    <a:pt x="41" y="27"/>
                  </a:cubicBezTo>
                  <a:cubicBezTo>
                    <a:pt x="44" y="16"/>
                    <a:pt x="38" y="6"/>
                    <a:pt x="28" y="3"/>
                  </a:cubicBezTo>
                  <a:cubicBezTo>
                    <a:pt x="17" y="0"/>
                    <a:pt x="6" y="6"/>
                    <a:pt x="4" y="17"/>
                  </a:cubicBezTo>
                  <a:cubicBezTo>
                    <a:pt x="4" y="17"/>
                    <a:pt x="3" y="17"/>
                    <a:pt x="3" y="17"/>
                  </a:cubicBezTo>
                  <a:close/>
                  <a:moveTo>
                    <a:pt x="4" y="75"/>
                  </a:moveTo>
                  <a:cubicBezTo>
                    <a:pt x="0" y="85"/>
                    <a:pt x="6" y="96"/>
                    <a:pt x="17" y="100"/>
                  </a:cubicBezTo>
                  <a:cubicBezTo>
                    <a:pt x="27" y="103"/>
                    <a:pt x="38" y="97"/>
                    <a:pt x="41" y="86"/>
                  </a:cubicBezTo>
                  <a:cubicBezTo>
                    <a:pt x="41" y="86"/>
                    <a:pt x="41" y="86"/>
                    <a:pt x="41" y="86"/>
                  </a:cubicBezTo>
                  <a:cubicBezTo>
                    <a:pt x="44" y="76"/>
                    <a:pt x="39" y="65"/>
                    <a:pt x="28" y="62"/>
                  </a:cubicBezTo>
                  <a:cubicBezTo>
                    <a:pt x="18" y="59"/>
                    <a:pt x="7" y="64"/>
                    <a:pt x="4" y="75"/>
                  </a:cubicBezTo>
                  <a:cubicBezTo>
                    <a:pt x="4" y="75"/>
                    <a:pt x="4" y="75"/>
                    <a:pt x="4" y="75"/>
                  </a:cubicBezTo>
                  <a:close/>
                  <a:moveTo>
                    <a:pt x="4" y="134"/>
                  </a:moveTo>
                  <a:cubicBezTo>
                    <a:pt x="0" y="144"/>
                    <a:pt x="6" y="155"/>
                    <a:pt x="16" y="158"/>
                  </a:cubicBezTo>
                  <a:cubicBezTo>
                    <a:pt x="27" y="161"/>
                    <a:pt x="38" y="156"/>
                    <a:pt x="41" y="145"/>
                  </a:cubicBezTo>
                  <a:cubicBezTo>
                    <a:pt x="41" y="145"/>
                    <a:pt x="41" y="145"/>
                    <a:pt x="41" y="145"/>
                  </a:cubicBezTo>
                  <a:cubicBezTo>
                    <a:pt x="44" y="135"/>
                    <a:pt x="39" y="124"/>
                    <a:pt x="28" y="121"/>
                  </a:cubicBezTo>
                  <a:cubicBezTo>
                    <a:pt x="18" y="117"/>
                    <a:pt x="7" y="123"/>
                    <a:pt x="4" y="133"/>
                  </a:cubicBezTo>
                  <a:cubicBezTo>
                    <a:pt x="4" y="133"/>
                    <a:pt x="4" y="133"/>
                    <a:pt x="4" y="134"/>
                  </a:cubicBezTo>
                  <a:close/>
                  <a:moveTo>
                    <a:pt x="4" y="192"/>
                  </a:moveTo>
                  <a:cubicBezTo>
                    <a:pt x="0" y="203"/>
                    <a:pt x="6" y="214"/>
                    <a:pt x="16" y="217"/>
                  </a:cubicBezTo>
                  <a:cubicBezTo>
                    <a:pt x="27" y="220"/>
                    <a:pt x="38" y="215"/>
                    <a:pt x="41" y="204"/>
                  </a:cubicBezTo>
                  <a:cubicBezTo>
                    <a:pt x="41" y="204"/>
                    <a:pt x="41" y="204"/>
                    <a:pt x="41" y="204"/>
                  </a:cubicBezTo>
                  <a:cubicBezTo>
                    <a:pt x="44" y="194"/>
                    <a:pt x="39" y="183"/>
                    <a:pt x="28" y="179"/>
                  </a:cubicBezTo>
                  <a:cubicBezTo>
                    <a:pt x="18" y="176"/>
                    <a:pt x="7" y="182"/>
                    <a:pt x="4" y="192"/>
                  </a:cubicBezTo>
                  <a:cubicBezTo>
                    <a:pt x="4" y="192"/>
                    <a:pt x="4" y="192"/>
                    <a:pt x="4" y="192"/>
                  </a:cubicBezTo>
                  <a:close/>
                </a:path>
              </a:pathLst>
            </a:custGeom>
            <a:solidFill>
              <a:srgbClr val="A5A5A5"/>
            </a:solidFill>
            <a:ln w="0">
              <a:solidFill>
                <a:srgbClr val="000000"/>
              </a:solidFill>
              <a:prstDash val="solid"/>
              <a:round/>
              <a:headEnd/>
              <a:tailEnd/>
            </a:ln>
          </p:spPr>
          <p:txBody>
            <a:bodyPr/>
            <a:lstStyle/>
            <a:p>
              <a:endParaRPr lang="en-US" sz="3199"/>
            </a:p>
          </p:txBody>
        </p:sp>
        <p:sp>
          <p:nvSpPr>
            <p:cNvPr id="37918" name="Rectangle 28"/>
            <p:cNvSpPr>
              <a:spLocks noChangeArrowheads="1"/>
            </p:cNvSpPr>
            <p:nvPr/>
          </p:nvSpPr>
          <p:spPr bwMode="auto">
            <a:xfrm>
              <a:off x="2151" y="1985"/>
              <a:ext cx="62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1600" b="0" dirty="0">
                  <a:solidFill>
                    <a:schemeClr val="tx1"/>
                  </a:solidFill>
                </a:rPr>
                <a:t>Compute nodes</a:t>
              </a:r>
              <a:endParaRPr lang="en-US" altLang="en-US" sz="2800" b="0" dirty="0">
                <a:solidFill>
                  <a:schemeClr val="tx1"/>
                </a:solidFill>
                <a:latin typeface="Arial" panose="020B0604020202020204" pitchFamily="34" charset="0"/>
              </a:endParaRPr>
            </a:p>
          </p:txBody>
        </p:sp>
        <p:sp>
          <p:nvSpPr>
            <p:cNvPr id="37919" name="Freeform 29"/>
            <p:cNvSpPr>
              <a:spLocks/>
            </p:cNvSpPr>
            <p:nvPr/>
          </p:nvSpPr>
          <p:spPr bwMode="auto">
            <a:xfrm>
              <a:off x="3300" y="2272"/>
              <a:ext cx="740" cy="406"/>
            </a:xfrm>
            <a:custGeom>
              <a:avLst/>
              <a:gdLst>
                <a:gd name="T0" fmla="*/ 0 w 601"/>
                <a:gd name="T1" fmla="*/ 305 h 406"/>
                <a:gd name="T2" fmla="*/ 499 w 601"/>
                <a:gd name="T3" fmla="*/ 305 h 406"/>
                <a:gd name="T4" fmla="*/ 499 w 601"/>
                <a:gd name="T5" fmla="*/ 406 h 406"/>
                <a:gd name="T6" fmla="*/ 601 w 601"/>
                <a:gd name="T7" fmla="*/ 203 h 406"/>
                <a:gd name="T8" fmla="*/ 499 w 601"/>
                <a:gd name="T9" fmla="*/ 0 h 406"/>
                <a:gd name="T10" fmla="*/ 499 w 601"/>
                <a:gd name="T11" fmla="*/ 102 h 406"/>
                <a:gd name="T12" fmla="*/ 0 w 601"/>
                <a:gd name="T13" fmla="*/ 102 h 406"/>
                <a:gd name="T14" fmla="*/ 0 w 601"/>
                <a:gd name="T15" fmla="*/ 305 h 4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01" h="406">
                  <a:moveTo>
                    <a:pt x="0" y="305"/>
                  </a:moveTo>
                  <a:lnTo>
                    <a:pt x="499" y="305"/>
                  </a:lnTo>
                  <a:lnTo>
                    <a:pt x="499" y="406"/>
                  </a:lnTo>
                  <a:lnTo>
                    <a:pt x="601" y="203"/>
                  </a:lnTo>
                  <a:lnTo>
                    <a:pt x="499" y="0"/>
                  </a:lnTo>
                  <a:lnTo>
                    <a:pt x="499" y="102"/>
                  </a:lnTo>
                  <a:lnTo>
                    <a:pt x="0" y="102"/>
                  </a:lnTo>
                  <a:lnTo>
                    <a:pt x="0" y="305"/>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20" name="Freeform 30"/>
            <p:cNvSpPr>
              <a:spLocks/>
            </p:cNvSpPr>
            <p:nvPr/>
          </p:nvSpPr>
          <p:spPr bwMode="auto">
            <a:xfrm>
              <a:off x="3399" y="2272"/>
              <a:ext cx="759" cy="406"/>
            </a:xfrm>
            <a:custGeom>
              <a:avLst/>
              <a:gdLst>
                <a:gd name="T0" fmla="*/ 0 w 601"/>
                <a:gd name="T1" fmla="*/ 305 h 406"/>
                <a:gd name="T2" fmla="*/ 499 w 601"/>
                <a:gd name="T3" fmla="*/ 305 h 406"/>
                <a:gd name="T4" fmla="*/ 499 w 601"/>
                <a:gd name="T5" fmla="*/ 406 h 406"/>
                <a:gd name="T6" fmla="*/ 601 w 601"/>
                <a:gd name="T7" fmla="*/ 203 h 406"/>
                <a:gd name="T8" fmla="*/ 499 w 601"/>
                <a:gd name="T9" fmla="*/ 0 h 406"/>
                <a:gd name="T10" fmla="*/ 499 w 601"/>
                <a:gd name="T11" fmla="*/ 102 h 406"/>
                <a:gd name="T12" fmla="*/ 0 w 601"/>
                <a:gd name="T13" fmla="*/ 102 h 406"/>
                <a:gd name="T14" fmla="*/ 0 w 601"/>
                <a:gd name="T15" fmla="*/ 305 h 4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01" h="406">
                  <a:moveTo>
                    <a:pt x="0" y="305"/>
                  </a:moveTo>
                  <a:lnTo>
                    <a:pt x="499" y="305"/>
                  </a:lnTo>
                  <a:lnTo>
                    <a:pt x="499" y="406"/>
                  </a:lnTo>
                  <a:lnTo>
                    <a:pt x="601" y="203"/>
                  </a:lnTo>
                  <a:lnTo>
                    <a:pt x="499" y="0"/>
                  </a:lnTo>
                  <a:lnTo>
                    <a:pt x="499" y="102"/>
                  </a:lnTo>
                  <a:lnTo>
                    <a:pt x="0" y="102"/>
                  </a:lnTo>
                  <a:lnTo>
                    <a:pt x="0" y="305"/>
                  </a:lnTo>
                  <a:close/>
                </a:path>
              </a:pathLst>
            </a:custGeom>
            <a:noFill/>
            <a:ln w="4763" cap="rnd">
              <a:solidFill>
                <a:srgbClr val="4271C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21" name="Rectangle 31"/>
            <p:cNvSpPr>
              <a:spLocks noChangeArrowheads="1"/>
            </p:cNvSpPr>
            <p:nvPr/>
          </p:nvSpPr>
          <p:spPr bwMode="auto">
            <a:xfrm>
              <a:off x="3359" y="2424"/>
              <a:ext cx="60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1600" b="0" dirty="0">
                  <a:solidFill>
                    <a:srgbClr val="FFFFFF"/>
                  </a:solidFill>
                </a:rPr>
                <a:t>SAN replication</a:t>
              </a:r>
              <a:endParaRPr lang="en-US" altLang="en-US" sz="2800" b="0" dirty="0">
                <a:solidFill>
                  <a:schemeClr val="tx1"/>
                </a:solidFill>
                <a:latin typeface="Arial" panose="020B0604020202020204" pitchFamily="34" charset="0"/>
              </a:endParaRPr>
            </a:p>
          </p:txBody>
        </p:sp>
        <p:sp>
          <p:nvSpPr>
            <p:cNvPr id="37922" name="Rectangle 32"/>
            <p:cNvSpPr>
              <a:spLocks noChangeArrowheads="1"/>
            </p:cNvSpPr>
            <p:nvPr/>
          </p:nvSpPr>
          <p:spPr bwMode="auto">
            <a:xfrm>
              <a:off x="4099" y="1455"/>
              <a:ext cx="1522" cy="1392"/>
            </a:xfrm>
            <a:prstGeom prst="rect">
              <a:avLst/>
            </a:prstGeom>
            <a:noFill/>
            <a:ln w="30163"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23" name="Rectangle 33"/>
            <p:cNvSpPr>
              <a:spLocks noChangeArrowheads="1"/>
            </p:cNvSpPr>
            <p:nvPr/>
          </p:nvSpPr>
          <p:spPr bwMode="auto">
            <a:xfrm>
              <a:off x="4532" y="2929"/>
              <a:ext cx="709" cy="1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2000" b="0" dirty="0" err="1"/>
                <a:t>DataCenter</a:t>
              </a:r>
              <a:r>
                <a:rPr lang="en-US" altLang="en-US" sz="2000" b="0" dirty="0"/>
                <a:t> 2 </a:t>
              </a:r>
              <a:endParaRPr lang="en-US" altLang="en-US" sz="2399" b="0" dirty="0">
                <a:latin typeface="Arial" panose="020B0604020202020204" pitchFamily="34" charset="0"/>
              </a:endParaRPr>
            </a:p>
          </p:txBody>
        </p:sp>
        <p:sp>
          <p:nvSpPr>
            <p:cNvPr id="37927" name="Freeform 38"/>
            <p:cNvSpPr>
              <a:spLocks noEditPoints="1"/>
            </p:cNvSpPr>
            <p:nvPr/>
          </p:nvSpPr>
          <p:spPr bwMode="auto">
            <a:xfrm>
              <a:off x="4577" y="2260"/>
              <a:ext cx="219"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3" y="1252"/>
                    <a:pt x="566" y="1252"/>
                  </a:cubicBezTo>
                  <a:cubicBezTo>
                    <a:pt x="878" y="1252"/>
                    <a:pt x="1132" y="1167"/>
                    <a:pt x="1132" y="1063"/>
                  </a:cubicBezTo>
                  <a:lnTo>
                    <a:pt x="1132" y="189"/>
                  </a:lnTo>
                  <a:cubicBezTo>
                    <a:pt x="1132" y="293"/>
                    <a:pt x="878" y="378"/>
                    <a:pt x="566" y="378"/>
                  </a:cubicBezTo>
                  <a:cubicBezTo>
                    <a:pt x="256" y="378"/>
                    <a:pt x="3" y="295"/>
                    <a:pt x="0" y="191"/>
                  </a:cubicBezTo>
                  <a:close/>
                  <a:moveTo>
                    <a:pt x="1132" y="189"/>
                  </a:moveTo>
                  <a:cubicBezTo>
                    <a:pt x="1132" y="85"/>
                    <a:pt x="878" y="0"/>
                    <a:pt x="566" y="0"/>
                  </a:cubicBezTo>
                  <a:cubicBezTo>
                    <a:pt x="253" y="0"/>
                    <a:pt x="0" y="85"/>
                    <a:pt x="0" y="189"/>
                  </a:cubicBezTo>
                  <a:cubicBezTo>
                    <a:pt x="0" y="293"/>
                    <a:pt x="253" y="378"/>
                    <a:pt x="566" y="378"/>
                  </a:cubicBezTo>
                  <a:cubicBezTo>
                    <a:pt x="878" y="378"/>
                    <a:pt x="1132" y="293"/>
                    <a:pt x="1132" y="189"/>
                  </a:cubicBezTo>
                  <a:close/>
                </a:path>
              </a:pathLst>
            </a:custGeom>
            <a:solidFill>
              <a:srgbClr val="5B9BD5"/>
            </a:solidFill>
            <a:ln w="0">
              <a:solidFill>
                <a:srgbClr val="000000"/>
              </a:solidFill>
              <a:prstDash val="solid"/>
              <a:round/>
              <a:headEnd/>
              <a:tailEnd/>
            </a:ln>
          </p:spPr>
          <p:txBody>
            <a:bodyPr/>
            <a:lstStyle/>
            <a:p>
              <a:endParaRPr lang="en-US" sz="3199"/>
            </a:p>
          </p:txBody>
        </p:sp>
        <p:sp>
          <p:nvSpPr>
            <p:cNvPr id="37928" name="Freeform 39"/>
            <p:cNvSpPr>
              <a:spLocks noEditPoints="1"/>
            </p:cNvSpPr>
            <p:nvPr/>
          </p:nvSpPr>
          <p:spPr bwMode="auto">
            <a:xfrm>
              <a:off x="4577" y="2260"/>
              <a:ext cx="219"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3" y="1252"/>
                    <a:pt x="566" y="1252"/>
                  </a:cubicBezTo>
                  <a:cubicBezTo>
                    <a:pt x="878" y="1252"/>
                    <a:pt x="1132" y="1167"/>
                    <a:pt x="1132" y="1063"/>
                  </a:cubicBezTo>
                  <a:lnTo>
                    <a:pt x="1132" y="189"/>
                  </a:lnTo>
                  <a:cubicBezTo>
                    <a:pt x="1132" y="293"/>
                    <a:pt x="878" y="378"/>
                    <a:pt x="566" y="378"/>
                  </a:cubicBezTo>
                  <a:cubicBezTo>
                    <a:pt x="256" y="378"/>
                    <a:pt x="3" y="295"/>
                    <a:pt x="0" y="191"/>
                  </a:cubicBezTo>
                  <a:close/>
                  <a:moveTo>
                    <a:pt x="1132" y="189"/>
                  </a:moveTo>
                  <a:cubicBezTo>
                    <a:pt x="1132" y="85"/>
                    <a:pt x="878" y="0"/>
                    <a:pt x="566" y="0"/>
                  </a:cubicBezTo>
                  <a:cubicBezTo>
                    <a:pt x="253" y="0"/>
                    <a:pt x="0" y="85"/>
                    <a:pt x="0" y="189"/>
                  </a:cubicBezTo>
                  <a:cubicBezTo>
                    <a:pt x="0" y="293"/>
                    <a:pt x="253" y="378"/>
                    <a:pt x="566" y="378"/>
                  </a:cubicBezTo>
                  <a:cubicBezTo>
                    <a:pt x="878" y="378"/>
                    <a:pt x="1132" y="293"/>
                    <a:pt x="1132" y="189"/>
                  </a:cubicBez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29" name="Freeform 40"/>
            <p:cNvSpPr>
              <a:spLocks noEditPoints="1"/>
            </p:cNvSpPr>
            <p:nvPr/>
          </p:nvSpPr>
          <p:spPr bwMode="auto">
            <a:xfrm>
              <a:off x="4867" y="2260"/>
              <a:ext cx="218"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3" y="1252"/>
                    <a:pt x="566" y="1252"/>
                  </a:cubicBezTo>
                  <a:cubicBezTo>
                    <a:pt x="878" y="1252"/>
                    <a:pt x="1132" y="1167"/>
                    <a:pt x="1132" y="1063"/>
                  </a:cubicBezTo>
                  <a:lnTo>
                    <a:pt x="1132" y="189"/>
                  </a:lnTo>
                  <a:cubicBezTo>
                    <a:pt x="1132" y="293"/>
                    <a:pt x="878" y="378"/>
                    <a:pt x="566" y="378"/>
                  </a:cubicBezTo>
                  <a:cubicBezTo>
                    <a:pt x="256" y="378"/>
                    <a:pt x="3" y="295"/>
                    <a:pt x="0" y="191"/>
                  </a:cubicBezTo>
                  <a:close/>
                  <a:moveTo>
                    <a:pt x="1132" y="189"/>
                  </a:moveTo>
                  <a:cubicBezTo>
                    <a:pt x="1132" y="85"/>
                    <a:pt x="878" y="0"/>
                    <a:pt x="566" y="0"/>
                  </a:cubicBezTo>
                  <a:cubicBezTo>
                    <a:pt x="253" y="0"/>
                    <a:pt x="0" y="85"/>
                    <a:pt x="0" y="189"/>
                  </a:cubicBezTo>
                  <a:cubicBezTo>
                    <a:pt x="0" y="293"/>
                    <a:pt x="253" y="378"/>
                    <a:pt x="566" y="378"/>
                  </a:cubicBezTo>
                  <a:cubicBezTo>
                    <a:pt x="878" y="378"/>
                    <a:pt x="1132" y="293"/>
                    <a:pt x="1132" y="189"/>
                  </a:cubicBezTo>
                  <a:close/>
                </a:path>
              </a:pathLst>
            </a:custGeom>
            <a:solidFill>
              <a:srgbClr val="5B9BD5"/>
            </a:solidFill>
            <a:ln w="0">
              <a:solidFill>
                <a:srgbClr val="000000"/>
              </a:solidFill>
              <a:prstDash val="solid"/>
              <a:round/>
              <a:headEnd/>
              <a:tailEnd/>
            </a:ln>
          </p:spPr>
          <p:txBody>
            <a:bodyPr/>
            <a:lstStyle/>
            <a:p>
              <a:endParaRPr lang="en-US" sz="3199"/>
            </a:p>
          </p:txBody>
        </p:sp>
        <p:sp>
          <p:nvSpPr>
            <p:cNvPr id="37930" name="Freeform 41"/>
            <p:cNvSpPr>
              <a:spLocks noEditPoints="1"/>
            </p:cNvSpPr>
            <p:nvPr/>
          </p:nvSpPr>
          <p:spPr bwMode="auto">
            <a:xfrm>
              <a:off x="4867" y="2260"/>
              <a:ext cx="218"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3" y="1252"/>
                    <a:pt x="566" y="1252"/>
                  </a:cubicBezTo>
                  <a:cubicBezTo>
                    <a:pt x="878" y="1252"/>
                    <a:pt x="1132" y="1167"/>
                    <a:pt x="1132" y="1063"/>
                  </a:cubicBezTo>
                  <a:lnTo>
                    <a:pt x="1132" y="189"/>
                  </a:lnTo>
                  <a:cubicBezTo>
                    <a:pt x="1132" y="293"/>
                    <a:pt x="878" y="378"/>
                    <a:pt x="566" y="378"/>
                  </a:cubicBezTo>
                  <a:cubicBezTo>
                    <a:pt x="256" y="378"/>
                    <a:pt x="3" y="295"/>
                    <a:pt x="0" y="191"/>
                  </a:cubicBezTo>
                  <a:close/>
                  <a:moveTo>
                    <a:pt x="1132" y="189"/>
                  </a:moveTo>
                  <a:cubicBezTo>
                    <a:pt x="1132" y="85"/>
                    <a:pt x="878" y="0"/>
                    <a:pt x="566" y="0"/>
                  </a:cubicBezTo>
                  <a:cubicBezTo>
                    <a:pt x="253" y="0"/>
                    <a:pt x="0" y="85"/>
                    <a:pt x="0" y="189"/>
                  </a:cubicBezTo>
                  <a:cubicBezTo>
                    <a:pt x="0" y="293"/>
                    <a:pt x="253" y="378"/>
                    <a:pt x="566" y="378"/>
                  </a:cubicBezTo>
                  <a:cubicBezTo>
                    <a:pt x="878" y="378"/>
                    <a:pt x="1132" y="293"/>
                    <a:pt x="1132" y="189"/>
                  </a:cubicBez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31" name="Rectangle 42"/>
            <p:cNvSpPr>
              <a:spLocks noChangeArrowheads="1"/>
            </p:cNvSpPr>
            <p:nvPr/>
          </p:nvSpPr>
          <p:spPr bwMode="auto">
            <a:xfrm>
              <a:off x="4581" y="1703"/>
              <a:ext cx="203" cy="241"/>
            </a:xfrm>
            <a:prstGeom prst="rect">
              <a:avLst/>
            </a:prstGeom>
            <a:solidFill>
              <a:srgbClr val="73AE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32" name="Freeform 43"/>
            <p:cNvSpPr>
              <a:spLocks noEditPoints="1"/>
            </p:cNvSpPr>
            <p:nvPr/>
          </p:nvSpPr>
          <p:spPr bwMode="auto">
            <a:xfrm>
              <a:off x="4581" y="1703"/>
              <a:ext cx="203" cy="241"/>
            </a:xfrm>
            <a:custGeom>
              <a:avLst/>
              <a:gdLst>
                <a:gd name="T0" fmla="*/ 0 w 203"/>
                <a:gd name="T1" fmla="*/ 241 h 241"/>
                <a:gd name="T2" fmla="*/ 203 w 203"/>
                <a:gd name="T3" fmla="*/ 241 h 241"/>
                <a:gd name="T4" fmla="*/ 203 w 203"/>
                <a:gd name="T5" fmla="*/ 0 h 241"/>
                <a:gd name="T6" fmla="*/ 0 w 203"/>
                <a:gd name="T7" fmla="*/ 0 h 241"/>
                <a:gd name="T8" fmla="*/ 0 w 203"/>
                <a:gd name="T9" fmla="*/ 241 h 241"/>
                <a:gd name="T10" fmla="*/ 102 w 203"/>
                <a:gd name="T11" fmla="*/ 241 h 241"/>
                <a:gd name="T12" fmla="*/ 102 w 203"/>
                <a:gd name="T13" fmla="*/ 0 h 241"/>
                <a:gd name="T14" fmla="*/ 102 w 203"/>
                <a:gd name="T15" fmla="*/ 241 h 2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 h="241">
                  <a:moveTo>
                    <a:pt x="0" y="241"/>
                  </a:moveTo>
                  <a:lnTo>
                    <a:pt x="203" y="241"/>
                  </a:lnTo>
                  <a:lnTo>
                    <a:pt x="203" y="0"/>
                  </a:lnTo>
                  <a:lnTo>
                    <a:pt x="0" y="0"/>
                  </a:lnTo>
                  <a:lnTo>
                    <a:pt x="0" y="241"/>
                  </a:lnTo>
                  <a:close/>
                  <a:moveTo>
                    <a:pt x="102" y="241"/>
                  </a:moveTo>
                  <a:lnTo>
                    <a:pt x="102" y="0"/>
                  </a:lnTo>
                  <a:lnTo>
                    <a:pt x="102" y="241"/>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33" name="Freeform 44"/>
            <p:cNvSpPr>
              <a:spLocks noEditPoints="1"/>
            </p:cNvSpPr>
            <p:nvPr/>
          </p:nvSpPr>
          <p:spPr bwMode="auto">
            <a:xfrm>
              <a:off x="4601" y="1725"/>
              <a:ext cx="169" cy="201"/>
            </a:xfrm>
            <a:custGeom>
              <a:avLst/>
              <a:gdLst>
                <a:gd name="T0" fmla="*/ 168 w 169"/>
                <a:gd name="T1" fmla="*/ 52 h 201"/>
                <a:gd name="T2" fmla="*/ 123 w 169"/>
                <a:gd name="T3" fmla="*/ 1 h 201"/>
                <a:gd name="T4" fmla="*/ 51 w 169"/>
                <a:gd name="T5" fmla="*/ 22 h 201"/>
                <a:gd name="T6" fmla="*/ 57 w 169"/>
                <a:gd name="T7" fmla="*/ 0 h 201"/>
                <a:gd name="T8" fmla="*/ 51 w 169"/>
                <a:gd name="T9" fmla="*/ 22 h 201"/>
                <a:gd name="T10" fmla="*/ 57 w 169"/>
                <a:gd name="T11" fmla="*/ 53 h 201"/>
                <a:gd name="T12" fmla="*/ 51 w 169"/>
                <a:gd name="T13" fmla="*/ 31 h 201"/>
                <a:gd name="T14" fmla="*/ 36 w 169"/>
                <a:gd name="T15" fmla="*/ 22 h 201"/>
                <a:gd name="T16" fmla="*/ 43 w 169"/>
                <a:gd name="T17" fmla="*/ 0 h 201"/>
                <a:gd name="T18" fmla="*/ 36 w 169"/>
                <a:gd name="T19" fmla="*/ 22 h 201"/>
                <a:gd name="T20" fmla="*/ 43 w 169"/>
                <a:gd name="T21" fmla="*/ 53 h 201"/>
                <a:gd name="T22" fmla="*/ 36 w 169"/>
                <a:gd name="T23" fmla="*/ 31 h 201"/>
                <a:gd name="T24" fmla="*/ 15 w 169"/>
                <a:gd name="T25" fmla="*/ 22 h 201"/>
                <a:gd name="T26" fmla="*/ 21 w 169"/>
                <a:gd name="T27" fmla="*/ 0 h 201"/>
                <a:gd name="T28" fmla="*/ 15 w 169"/>
                <a:gd name="T29" fmla="*/ 22 h 201"/>
                <a:gd name="T30" fmla="*/ 21 w 169"/>
                <a:gd name="T31" fmla="*/ 53 h 201"/>
                <a:gd name="T32" fmla="*/ 15 w 169"/>
                <a:gd name="T33" fmla="*/ 31 h 201"/>
                <a:gd name="T34" fmla="*/ 0 w 169"/>
                <a:gd name="T35" fmla="*/ 22 h 201"/>
                <a:gd name="T36" fmla="*/ 6 w 169"/>
                <a:gd name="T37" fmla="*/ 0 h 201"/>
                <a:gd name="T38" fmla="*/ 0 w 169"/>
                <a:gd name="T39" fmla="*/ 22 h 201"/>
                <a:gd name="T40" fmla="*/ 6 w 169"/>
                <a:gd name="T41" fmla="*/ 53 h 201"/>
                <a:gd name="T42" fmla="*/ 0 w 169"/>
                <a:gd name="T43" fmla="*/ 31 h 201"/>
                <a:gd name="T44" fmla="*/ 116 w 169"/>
                <a:gd name="T45" fmla="*/ 171 h 201"/>
                <a:gd name="T46" fmla="*/ 169 w 169"/>
                <a:gd name="T47" fmla="*/ 175 h 201"/>
                <a:gd name="T48" fmla="*/ 116 w 169"/>
                <a:gd name="T49" fmla="*/ 171 h 201"/>
                <a:gd name="T50" fmla="*/ 116 w 169"/>
                <a:gd name="T51" fmla="*/ 188 h 201"/>
                <a:gd name="T52" fmla="*/ 169 w 169"/>
                <a:gd name="T53" fmla="*/ 184 h 201"/>
                <a:gd name="T54" fmla="*/ 116 w 169"/>
                <a:gd name="T55" fmla="*/ 197 h 201"/>
                <a:gd name="T56" fmla="*/ 169 w 169"/>
                <a:gd name="T57" fmla="*/ 201 h 201"/>
                <a:gd name="T58" fmla="*/ 116 w 169"/>
                <a:gd name="T59" fmla="*/ 197 h 201"/>
                <a:gd name="T60" fmla="*/ 63 w 169"/>
                <a:gd name="T61" fmla="*/ 175 h 201"/>
                <a:gd name="T62" fmla="*/ 10 w 169"/>
                <a:gd name="T63" fmla="*/ 171 h 201"/>
                <a:gd name="T64" fmla="*/ 10 w 169"/>
                <a:gd name="T65" fmla="*/ 188 h 201"/>
                <a:gd name="T66" fmla="*/ 63 w 169"/>
                <a:gd name="T67" fmla="*/ 184 h 201"/>
                <a:gd name="T68" fmla="*/ 10 w 169"/>
                <a:gd name="T69" fmla="*/ 188 h 201"/>
                <a:gd name="T70" fmla="*/ 63 w 169"/>
                <a:gd name="T71" fmla="*/ 201 h 201"/>
                <a:gd name="T72" fmla="*/ 10 w 169"/>
                <a:gd name="T73" fmla="*/ 197 h 2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9" h="201">
                  <a:moveTo>
                    <a:pt x="123" y="52"/>
                  </a:moveTo>
                  <a:lnTo>
                    <a:pt x="168" y="52"/>
                  </a:lnTo>
                  <a:lnTo>
                    <a:pt x="168" y="1"/>
                  </a:lnTo>
                  <a:lnTo>
                    <a:pt x="123" y="1"/>
                  </a:lnTo>
                  <a:lnTo>
                    <a:pt x="123" y="52"/>
                  </a:lnTo>
                  <a:close/>
                  <a:moveTo>
                    <a:pt x="51" y="22"/>
                  </a:moveTo>
                  <a:lnTo>
                    <a:pt x="57" y="22"/>
                  </a:lnTo>
                  <a:lnTo>
                    <a:pt x="57" y="0"/>
                  </a:lnTo>
                  <a:lnTo>
                    <a:pt x="51" y="0"/>
                  </a:lnTo>
                  <a:lnTo>
                    <a:pt x="51" y="22"/>
                  </a:lnTo>
                  <a:close/>
                  <a:moveTo>
                    <a:pt x="51" y="53"/>
                  </a:moveTo>
                  <a:lnTo>
                    <a:pt x="57" y="53"/>
                  </a:lnTo>
                  <a:lnTo>
                    <a:pt x="57" y="31"/>
                  </a:lnTo>
                  <a:lnTo>
                    <a:pt x="51" y="31"/>
                  </a:lnTo>
                  <a:lnTo>
                    <a:pt x="51" y="53"/>
                  </a:lnTo>
                  <a:close/>
                  <a:moveTo>
                    <a:pt x="36" y="22"/>
                  </a:moveTo>
                  <a:lnTo>
                    <a:pt x="43" y="22"/>
                  </a:lnTo>
                  <a:lnTo>
                    <a:pt x="43" y="0"/>
                  </a:lnTo>
                  <a:lnTo>
                    <a:pt x="36" y="0"/>
                  </a:lnTo>
                  <a:lnTo>
                    <a:pt x="36" y="22"/>
                  </a:lnTo>
                  <a:close/>
                  <a:moveTo>
                    <a:pt x="36" y="53"/>
                  </a:moveTo>
                  <a:lnTo>
                    <a:pt x="43" y="53"/>
                  </a:lnTo>
                  <a:lnTo>
                    <a:pt x="43" y="31"/>
                  </a:lnTo>
                  <a:lnTo>
                    <a:pt x="36" y="31"/>
                  </a:lnTo>
                  <a:lnTo>
                    <a:pt x="36" y="53"/>
                  </a:lnTo>
                  <a:close/>
                  <a:moveTo>
                    <a:pt x="15" y="22"/>
                  </a:moveTo>
                  <a:lnTo>
                    <a:pt x="21" y="22"/>
                  </a:lnTo>
                  <a:lnTo>
                    <a:pt x="21" y="0"/>
                  </a:lnTo>
                  <a:lnTo>
                    <a:pt x="15" y="0"/>
                  </a:lnTo>
                  <a:lnTo>
                    <a:pt x="15" y="22"/>
                  </a:lnTo>
                  <a:close/>
                  <a:moveTo>
                    <a:pt x="15" y="53"/>
                  </a:moveTo>
                  <a:lnTo>
                    <a:pt x="21" y="53"/>
                  </a:lnTo>
                  <a:lnTo>
                    <a:pt x="21" y="31"/>
                  </a:lnTo>
                  <a:lnTo>
                    <a:pt x="15" y="31"/>
                  </a:lnTo>
                  <a:lnTo>
                    <a:pt x="15" y="53"/>
                  </a:lnTo>
                  <a:close/>
                  <a:moveTo>
                    <a:pt x="0" y="22"/>
                  </a:moveTo>
                  <a:lnTo>
                    <a:pt x="6" y="22"/>
                  </a:lnTo>
                  <a:lnTo>
                    <a:pt x="6" y="0"/>
                  </a:lnTo>
                  <a:lnTo>
                    <a:pt x="0" y="0"/>
                  </a:lnTo>
                  <a:lnTo>
                    <a:pt x="0" y="22"/>
                  </a:lnTo>
                  <a:close/>
                  <a:moveTo>
                    <a:pt x="0" y="53"/>
                  </a:moveTo>
                  <a:lnTo>
                    <a:pt x="6" y="53"/>
                  </a:lnTo>
                  <a:lnTo>
                    <a:pt x="6" y="31"/>
                  </a:lnTo>
                  <a:lnTo>
                    <a:pt x="0" y="31"/>
                  </a:lnTo>
                  <a:lnTo>
                    <a:pt x="0" y="53"/>
                  </a:lnTo>
                  <a:close/>
                  <a:moveTo>
                    <a:pt x="116" y="171"/>
                  </a:moveTo>
                  <a:lnTo>
                    <a:pt x="116" y="175"/>
                  </a:lnTo>
                  <a:lnTo>
                    <a:pt x="169" y="175"/>
                  </a:lnTo>
                  <a:lnTo>
                    <a:pt x="169" y="171"/>
                  </a:lnTo>
                  <a:lnTo>
                    <a:pt x="116" y="171"/>
                  </a:lnTo>
                  <a:close/>
                  <a:moveTo>
                    <a:pt x="116" y="184"/>
                  </a:moveTo>
                  <a:lnTo>
                    <a:pt x="116" y="188"/>
                  </a:lnTo>
                  <a:lnTo>
                    <a:pt x="169" y="188"/>
                  </a:lnTo>
                  <a:lnTo>
                    <a:pt x="169" y="184"/>
                  </a:lnTo>
                  <a:lnTo>
                    <a:pt x="116" y="184"/>
                  </a:lnTo>
                  <a:close/>
                  <a:moveTo>
                    <a:pt x="116" y="197"/>
                  </a:moveTo>
                  <a:lnTo>
                    <a:pt x="116" y="201"/>
                  </a:lnTo>
                  <a:lnTo>
                    <a:pt x="169" y="201"/>
                  </a:lnTo>
                  <a:lnTo>
                    <a:pt x="169" y="197"/>
                  </a:lnTo>
                  <a:lnTo>
                    <a:pt x="116" y="197"/>
                  </a:lnTo>
                  <a:close/>
                  <a:moveTo>
                    <a:pt x="10" y="175"/>
                  </a:moveTo>
                  <a:lnTo>
                    <a:pt x="63" y="175"/>
                  </a:lnTo>
                  <a:lnTo>
                    <a:pt x="63" y="171"/>
                  </a:lnTo>
                  <a:lnTo>
                    <a:pt x="10" y="171"/>
                  </a:lnTo>
                  <a:lnTo>
                    <a:pt x="10" y="175"/>
                  </a:lnTo>
                  <a:close/>
                  <a:moveTo>
                    <a:pt x="10" y="188"/>
                  </a:moveTo>
                  <a:lnTo>
                    <a:pt x="63" y="188"/>
                  </a:lnTo>
                  <a:lnTo>
                    <a:pt x="63" y="184"/>
                  </a:lnTo>
                  <a:lnTo>
                    <a:pt x="10" y="184"/>
                  </a:lnTo>
                  <a:lnTo>
                    <a:pt x="10" y="188"/>
                  </a:lnTo>
                  <a:close/>
                  <a:moveTo>
                    <a:pt x="10" y="201"/>
                  </a:moveTo>
                  <a:lnTo>
                    <a:pt x="63" y="201"/>
                  </a:lnTo>
                  <a:lnTo>
                    <a:pt x="63" y="197"/>
                  </a:lnTo>
                  <a:lnTo>
                    <a:pt x="10" y="197"/>
                  </a:lnTo>
                  <a:lnTo>
                    <a:pt x="10"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34" name="Freeform 45"/>
            <p:cNvSpPr>
              <a:spLocks noEditPoints="1"/>
            </p:cNvSpPr>
            <p:nvPr/>
          </p:nvSpPr>
          <p:spPr bwMode="auto">
            <a:xfrm>
              <a:off x="4729" y="1730"/>
              <a:ext cx="36" cy="43"/>
            </a:xfrm>
            <a:custGeom>
              <a:avLst/>
              <a:gdLst>
                <a:gd name="T0" fmla="*/ 6 w 187"/>
                <a:gd name="T1" fmla="*/ 2 h 221"/>
                <a:gd name="T2" fmla="*/ 7 w 187"/>
                <a:gd name="T3" fmla="*/ 1 h 221"/>
                <a:gd name="T4" fmla="*/ 5 w 187"/>
                <a:gd name="T5" fmla="*/ 1 h 221"/>
                <a:gd name="T6" fmla="*/ 5 w 187"/>
                <a:gd name="T7" fmla="*/ 3 h 221"/>
                <a:gd name="T8" fmla="*/ 7 w 187"/>
                <a:gd name="T9" fmla="*/ 3 h 221"/>
                <a:gd name="T10" fmla="*/ 6 w 187"/>
                <a:gd name="T11" fmla="*/ 2 h 221"/>
                <a:gd name="T12" fmla="*/ 5 w 187"/>
                <a:gd name="T13" fmla="*/ 3 h 221"/>
                <a:gd name="T14" fmla="*/ 6 w 187"/>
                <a:gd name="T15" fmla="*/ 6 h 221"/>
                <a:gd name="T16" fmla="*/ 7 w 187"/>
                <a:gd name="T17" fmla="*/ 6 h 221"/>
                <a:gd name="T18" fmla="*/ 5 w 187"/>
                <a:gd name="T19" fmla="*/ 5 h 221"/>
                <a:gd name="T20" fmla="*/ 5 w 187"/>
                <a:gd name="T21" fmla="*/ 7 h 221"/>
                <a:gd name="T22" fmla="*/ 7 w 187"/>
                <a:gd name="T23" fmla="*/ 8 h 221"/>
                <a:gd name="T24" fmla="*/ 6 w 187"/>
                <a:gd name="T25" fmla="*/ 7 h 221"/>
                <a:gd name="T26" fmla="*/ 5 w 187"/>
                <a:gd name="T27" fmla="*/ 7 h 221"/>
                <a:gd name="T28" fmla="*/ 3 w 187"/>
                <a:gd name="T29" fmla="*/ 2 h 221"/>
                <a:gd name="T30" fmla="*/ 4 w 187"/>
                <a:gd name="T31" fmla="*/ 1 h 221"/>
                <a:gd name="T32" fmla="*/ 3 w 187"/>
                <a:gd name="T33" fmla="*/ 1 h 221"/>
                <a:gd name="T34" fmla="*/ 3 w 187"/>
                <a:gd name="T35" fmla="*/ 3 h 221"/>
                <a:gd name="T36" fmla="*/ 4 w 187"/>
                <a:gd name="T37" fmla="*/ 3 h 221"/>
                <a:gd name="T38" fmla="*/ 4 w 187"/>
                <a:gd name="T39" fmla="*/ 2 h 221"/>
                <a:gd name="T40" fmla="*/ 3 w 187"/>
                <a:gd name="T41" fmla="*/ 3 h 221"/>
                <a:gd name="T42" fmla="*/ 3 w 187"/>
                <a:gd name="T43" fmla="*/ 6 h 221"/>
                <a:gd name="T44" fmla="*/ 4 w 187"/>
                <a:gd name="T45" fmla="*/ 5 h 221"/>
                <a:gd name="T46" fmla="*/ 3 w 187"/>
                <a:gd name="T47" fmla="*/ 5 h 221"/>
                <a:gd name="T48" fmla="*/ 3 w 187"/>
                <a:gd name="T49" fmla="*/ 7 h 221"/>
                <a:gd name="T50" fmla="*/ 4 w 187"/>
                <a:gd name="T51" fmla="*/ 8 h 221"/>
                <a:gd name="T52" fmla="*/ 4 w 187"/>
                <a:gd name="T53" fmla="*/ 7 h 221"/>
                <a:gd name="T54" fmla="*/ 3 w 187"/>
                <a:gd name="T55" fmla="*/ 7 h 221"/>
                <a:gd name="T56" fmla="*/ 1 w 187"/>
                <a:gd name="T57" fmla="*/ 2 h 221"/>
                <a:gd name="T58" fmla="*/ 2 w 187"/>
                <a:gd name="T59" fmla="*/ 1 h 221"/>
                <a:gd name="T60" fmla="*/ 0 w 187"/>
                <a:gd name="T61" fmla="*/ 1 h 221"/>
                <a:gd name="T62" fmla="*/ 0 w 187"/>
                <a:gd name="T63" fmla="*/ 3 h 221"/>
                <a:gd name="T64" fmla="*/ 2 w 187"/>
                <a:gd name="T65" fmla="*/ 3 h 221"/>
                <a:gd name="T66" fmla="*/ 1 w 187"/>
                <a:gd name="T67" fmla="*/ 2 h 221"/>
                <a:gd name="T68" fmla="*/ 0 w 187"/>
                <a:gd name="T69" fmla="*/ 3 h 221"/>
                <a:gd name="T70" fmla="*/ 1 w 187"/>
                <a:gd name="T71" fmla="*/ 6 h 221"/>
                <a:gd name="T72" fmla="*/ 2 w 187"/>
                <a:gd name="T73" fmla="*/ 5 h 221"/>
                <a:gd name="T74" fmla="*/ 0 w 187"/>
                <a:gd name="T75" fmla="*/ 5 h 221"/>
                <a:gd name="T76" fmla="*/ 0 w 187"/>
                <a:gd name="T77" fmla="*/ 7 h 221"/>
                <a:gd name="T78" fmla="*/ 2 w 187"/>
                <a:gd name="T79" fmla="*/ 8 h 221"/>
                <a:gd name="T80" fmla="*/ 1 w 187"/>
                <a:gd name="T81" fmla="*/ 7 h 221"/>
                <a:gd name="T82" fmla="*/ 0 w 187"/>
                <a:gd name="T83" fmla="*/ 7 h 2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7" h="221">
                  <a:moveTo>
                    <a:pt x="146" y="15"/>
                  </a:moveTo>
                  <a:cubicBezTo>
                    <a:pt x="142" y="25"/>
                    <a:pt x="147" y="37"/>
                    <a:pt x="157" y="40"/>
                  </a:cubicBezTo>
                  <a:cubicBezTo>
                    <a:pt x="167" y="44"/>
                    <a:pt x="179" y="39"/>
                    <a:pt x="183" y="29"/>
                  </a:cubicBezTo>
                  <a:cubicBezTo>
                    <a:pt x="183" y="29"/>
                    <a:pt x="183" y="29"/>
                    <a:pt x="183" y="29"/>
                  </a:cubicBezTo>
                  <a:cubicBezTo>
                    <a:pt x="187" y="18"/>
                    <a:pt x="181" y="7"/>
                    <a:pt x="171" y="3"/>
                  </a:cubicBezTo>
                  <a:cubicBezTo>
                    <a:pt x="161" y="0"/>
                    <a:pt x="150" y="5"/>
                    <a:pt x="146" y="15"/>
                  </a:cubicBezTo>
                  <a:cubicBezTo>
                    <a:pt x="146" y="15"/>
                    <a:pt x="146" y="15"/>
                    <a:pt x="146" y="15"/>
                  </a:cubicBezTo>
                  <a:close/>
                  <a:moveTo>
                    <a:pt x="146" y="73"/>
                  </a:moveTo>
                  <a:cubicBezTo>
                    <a:pt x="142" y="83"/>
                    <a:pt x="147" y="95"/>
                    <a:pt x="157" y="99"/>
                  </a:cubicBezTo>
                  <a:cubicBezTo>
                    <a:pt x="167" y="103"/>
                    <a:pt x="178" y="98"/>
                    <a:pt x="182" y="88"/>
                  </a:cubicBezTo>
                  <a:cubicBezTo>
                    <a:pt x="182" y="88"/>
                    <a:pt x="182" y="88"/>
                    <a:pt x="182" y="88"/>
                  </a:cubicBezTo>
                  <a:cubicBezTo>
                    <a:pt x="187" y="78"/>
                    <a:pt x="182" y="67"/>
                    <a:pt x="172" y="62"/>
                  </a:cubicBezTo>
                  <a:cubicBezTo>
                    <a:pt x="162" y="58"/>
                    <a:pt x="150" y="63"/>
                    <a:pt x="146" y="73"/>
                  </a:cubicBezTo>
                  <a:cubicBezTo>
                    <a:pt x="146" y="73"/>
                    <a:pt x="146" y="73"/>
                    <a:pt x="146" y="73"/>
                  </a:cubicBezTo>
                  <a:close/>
                  <a:moveTo>
                    <a:pt x="146" y="132"/>
                  </a:moveTo>
                  <a:cubicBezTo>
                    <a:pt x="142" y="141"/>
                    <a:pt x="146" y="153"/>
                    <a:pt x="156" y="157"/>
                  </a:cubicBezTo>
                  <a:cubicBezTo>
                    <a:pt x="166" y="162"/>
                    <a:pt x="178" y="157"/>
                    <a:pt x="182" y="147"/>
                  </a:cubicBezTo>
                  <a:cubicBezTo>
                    <a:pt x="182" y="147"/>
                    <a:pt x="182" y="147"/>
                    <a:pt x="182" y="147"/>
                  </a:cubicBezTo>
                  <a:cubicBezTo>
                    <a:pt x="187" y="137"/>
                    <a:pt x="182" y="126"/>
                    <a:pt x="172" y="121"/>
                  </a:cubicBezTo>
                  <a:cubicBezTo>
                    <a:pt x="162" y="117"/>
                    <a:pt x="151" y="121"/>
                    <a:pt x="146" y="131"/>
                  </a:cubicBezTo>
                  <a:cubicBezTo>
                    <a:pt x="146" y="131"/>
                    <a:pt x="146" y="131"/>
                    <a:pt x="146" y="132"/>
                  </a:cubicBezTo>
                  <a:close/>
                  <a:moveTo>
                    <a:pt x="146" y="190"/>
                  </a:moveTo>
                  <a:cubicBezTo>
                    <a:pt x="142" y="200"/>
                    <a:pt x="146" y="212"/>
                    <a:pt x="156" y="216"/>
                  </a:cubicBezTo>
                  <a:cubicBezTo>
                    <a:pt x="166" y="221"/>
                    <a:pt x="178" y="216"/>
                    <a:pt x="182" y="206"/>
                  </a:cubicBezTo>
                  <a:cubicBezTo>
                    <a:pt x="182" y="206"/>
                    <a:pt x="182" y="206"/>
                    <a:pt x="182" y="206"/>
                  </a:cubicBezTo>
                  <a:cubicBezTo>
                    <a:pt x="187" y="196"/>
                    <a:pt x="182" y="185"/>
                    <a:pt x="172" y="180"/>
                  </a:cubicBezTo>
                  <a:cubicBezTo>
                    <a:pt x="162" y="176"/>
                    <a:pt x="151" y="180"/>
                    <a:pt x="146" y="190"/>
                  </a:cubicBezTo>
                  <a:cubicBezTo>
                    <a:pt x="146" y="190"/>
                    <a:pt x="146" y="190"/>
                    <a:pt x="146" y="190"/>
                  </a:cubicBezTo>
                  <a:close/>
                  <a:moveTo>
                    <a:pt x="74" y="16"/>
                  </a:moveTo>
                  <a:cubicBezTo>
                    <a:pt x="71" y="26"/>
                    <a:pt x="77" y="37"/>
                    <a:pt x="87" y="41"/>
                  </a:cubicBezTo>
                  <a:cubicBezTo>
                    <a:pt x="97" y="44"/>
                    <a:pt x="108" y="38"/>
                    <a:pt x="112" y="28"/>
                  </a:cubicBezTo>
                  <a:cubicBezTo>
                    <a:pt x="112" y="28"/>
                    <a:pt x="112" y="28"/>
                    <a:pt x="112" y="28"/>
                  </a:cubicBezTo>
                  <a:cubicBezTo>
                    <a:pt x="115" y="17"/>
                    <a:pt x="109" y="6"/>
                    <a:pt x="99" y="3"/>
                  </a:cubicBezTo>
                  <a:cubicBezTo>
                    <a:pt x="89" y="0"/>
                    <a:pt x="78" y="5"/>
                    <a:pt x="74" y="16"/>
                  </a:cubicBezTo>
                  <a:cubicBezTo>
                    <a:pt x="74" y="16"/>
                    <a:pt x="74" y="16"/>
                    <a:pt x="74" y="16"/>
                  </a:cubicBezTo>
                  <a:close/>
                  <a:moveTo>
                    <a:pt x="74" y="74"/>
                  </a:moveTo>
                  <a:cubicBezTo>
                    <a:pt x="71" y="84"/>
                    <a:pt x="76" y="96"/>
                    <a:pt x="86" y="99"/>
                  </a:cubicBezTo>
                  <a:cubicBezTo>
                    <a:pt x="96" y="103"/>
                    <a:pt x="108" y="98"/>
                    <a:pt x="111" y="87"/>
                  </a:cubicBezTo>
                  <a:cubicBezTo>
                    <a:pt x="111" y="87"/>
                    <a:pt x="111" y="87"/>
                    <a:pt x="111" y="87"/>
                  </a:cubicBezTo>
                  <a:cubicBezTo>
                    <a:pt x="115" y="77"/>
                    <a:pt x="110" y="66"/>
                    <a:pt x="100" y="62"/>
                  </a:cubicBezTo>
                  <a:cubicBezTo>
                    <a:pt x="89" y="58"/>
                    <a:pt x="78" y="64"/>
                    <a:pt x="74" y="74"/>
                  </a:cubicBezTo>
                  <a:cubicBezTo>
                    <a:pt x="74" y="74"/>
                    <a:pt x="74" y="74"/>
                    <a:pt x="74" y="74"/>
                  </a:cubicBezTo>
                  <a:close/>
                  <a:moveTo>
                    <a:pt x="75" y="132"/>
                  </a:moveTo>
                  <a:cubicBezTo>
                    <a:pt x="71" y="143"/>
                    <a:pt x="76" y="154"/>
                    <a:pt x="86" y="158"/>
                  </a:cubicBezTo>
                  <a:cubicBezTo>
                    <a:pt x="96" y="162"/>
                    <a:pt x="107" y="157"/>
                    <a:pt x="111" y="146"/>
                  </a:cubicBezTo>
                  <a:cubicBezTo>
                    <a:pt x="111" y="146"/>
                    <a:pt x="111" y="146"/>
                    <a:pt x="111" y="146"/>
                  </a:cubicBezTo>
                  <a:cubicBezTo>
                    <a:pt x="115" y="136"/>
                    <a:pt x="110" y="125"/>
                    <a:pt x="100" y="121"/>
                  </a:cubicBezTo>
                  <a:cubicBezTo>
                    <a:pt x="90" y="117"/>
                    <a:pt x="78" y="122"/>
                    <a:pt x="75" y="132"/>
                  </a:cubicBezTo>
                  <a:cubicBezTo>
                    <a:pt x="75" y="132"/>
                    <a:pt x="75" y="132"/>
                    <a:pt x="75" y="132"/>
                  </a:cubicBezTo>
                  <a:close/>
                  <a:moveTo>
                    <a:pt x="75" y="191"/>
                  </a:moveTo>
                  <a:cubicBezTo>
                    <a:pt x="71" y="201"/>
                    <a:pt x="76" y="213"/>
                    <a:pt x="86" y="217"/>
                  </a:cubicBezTo>
                  <a:cubicBezTo>
                    <a:pt x="96" y="220"/>
                    <a:pt x="107" y="215"/>
                    <a:pt x="111" y="205"/>
                  </a:cubicBezTo>
                  <a:cubicBezTo>
                    <a:pt x="111" y="205"/>
                    <a:pt x="111" y="205"/>
                    <a:pt x="111" y="205"/>
                  </a:cubicBezTo>
                  <a:cubicBezTo>
                    <a:pt x="115" y="195"/>
                    <a:pt x="110" y="184"/>
                    <a:pt x="100" y="180"/>
                  </a:cubicBezTo>
                  <a:cubicBezTo>
                    <a:pt x="90" y="176"/>
                    <a:pt x="78" y="181"/>
                    <a:pt x="75" y="191"/>
                  </a:cubicBezTo>
                  <a:cubicBezTo>
                    <a:pt x="75" y="191"/>
                    <a:pt x="75" y="191"/>
                    <a:pt x="75" y="191"/>
                  </a:cubicBezTo>
                  <a:close/>
                  <a:moveTo>
                    <a:pt x="3" y="17"/>
                  </a:moveTo>
                  <a:cubicBezTo>
                    <a:pt x="0" y="27"/>
                    <a:pt x="6" y="38"/>
                    <a:pt x="16" y="41"/>
                  </a:cubicBezTo>
                  <a:cubicBezTo>
                    <a:pt x="27" y="44"/>
                    <a:pt x="38" y="38"/>
                    <a:pt x="40" y="27"/>
                  </a:cubicBezTo>
                  <a:cubicBezTo>
                    <a:pt x="40" y="27"/>
                    <a:pt x="40" y="27"/>
                    <a:pt x="41" y="27"/>
                  </a:cubicBezTo>
                  <a:cubicBezTo>
                    <a:pt x="43" y="16"/>
                    <a:pt x="37" y="6"/>
                    <a:pt x="27" y="3"/>
                  </a:cubicBezTo>
                  <a:cubicBezTo>
                    <a:pt x="16" y="0"/>
                    <a:pt x="5" y="6"/>
                    <a:pt x="3" y="17"/>
                  </a:cubicBezTo>
                  <a:cubicBezTo>
                    <a:pt x="3" y="17"/>
                    <a:pt x="3" y="17"/>
                    <a:pt x="3" y="17"/>
                  </a:cubicBezTo>
                  <a:close/>
                  <a:moveTo>
                    <a:pt x="3" y="75"/>
                  </a:moveTo>
                  <a:cubicBezTo>
                    <a:pt x="0" y="85"/>
                    <a:pt x="5" y="96"/>
                    <a:pt x="16" y="100"/>
                  </a:cubicBezTo>
                  <a:cubicBezTo>
                    <a:pt x="26" y="103"/>
                    <a:pt x="37" y="97"/>
                    <a:pt x="40" y="86"/>
                  </a:cubicBezTo>
                  <a:cubicBezTo>
                    <a:pt x="40" y="86"/>
                    <a:pt x="40" y="86"/>
                    <a:pt x="40" y="86"/>
                  </a:cubicBezTo>
                  <a:cubicBezTo>
                    <a:pt x="43" y="76"/>
                    <a:pt x="38" y="65"/>
                    <a:pt x="27" y="62"/>
                  </a:cubicBezTo>
                  <a:cubicBezTo>
                    <a:pt x="17" y="59"/>
                    <a:pt x="6" y="64"/>
                    <a:pt x="3" y="75"/>
                  </a:cubicBezTo>
                  <a:cubicBezTo>
                    <a:pt x="3" y="75"/>
                    <a:pt x="3" y="75"/>
                    <a:pt x="3" y="75"/>
                  </a:cubicBezTo>
                  <a:close/>
                  <a:moveTo>
                    <a:pt x="3" y="134"/>
                  </a:moveTo>
                  <a:cubicBezTo>
                    <a:pt x="0" y="144"/>
                    <a:pt x="5" y="155"/>
                    <a:pt x="16" y="158"/>
                  </a:cubicBezTo>
                  <a:cubicBezTo>
                    <a:pt x="26" y="161"/>
                    <a:pt x="37" y="156"/>
                    <a:pt x="40" y="145"/>
                  </a:cubicBezTo>
                  <a:cubicBezTo>
                    <a:pt x="40" y="145"/>
                    <a:pt x="40" y="145"/>
                    <a:pt x="40" y="145"/>
                  </a:cubicBezTo>
                  <a:cubicBezTo>
                    <a:pt x="44" y="135"/>
                    <a:pt x="38" y="124"/>
                    <a:pt x="28" y="121"/>
                  </a:cubicBezTo>
                  <a:cubicBezTo>
                    <a:pt x="17" y="117"/>
                    <a:pt x="6" y="123"/>
                    <a:pt x="3" y="133"/>
                  </a:cubicBezTo>
                  <a:cubicBezTo>
                    <a:pt x="3" y="133"/>
                    <a:pt x="3" y="133"/>
                    <a:pt x="3" y="134"/>
                  </a:cubicBezTo>
                  <a:close/>
                  <a:moveTo>
                    <a:pt x="3" y="192"/>
                  </a:moveTo>
                  <a:cubicBezTo>
                    <a:pt x="0" y="203"/>
                    <a:pt x="5" y="214"/>
                    <a:pt x="16" y="217"/>
                  </a:cubicBezTo>
                  <a:cubicBezTo>
                    <a:pt x="26" y="220"/>
                    <a:pt x="37" y="215"/>
                    <a:pt x="40" y="204"/>
                  </a:cubicBezTo>
                  <a:cubicBezTo>
                    <a:pt x="40" y="204"/>
                    <a:pt x="40" y="204"/>
                    <a:pt x="40" y="204"/>
                  </a:cubicBezTo>
                  <a:cubicBezTo>
                    <a:pt x="44" y="194"/>
                    <a:pt x="38" y="183"/>
                    <a:pt x="28" y="179"/>
                  </a:cubicBezTo>
                  <a:cubicBezTo>
                    <a:pt x="17" y="176"/>
                    <a:pt x="6" y="182"/>
                    <a:pt x="3" y="192"/>
                  </a:cubicBezTo>
                  <a:cubicBezTo>
                    <a:pt x="3" y="192"/>
                    <a:pt x="3" y="192"/>
                    <a:pt x="3" y="192"/>
                  </a:cubicBezTo>
                  <a:close/>
                </a:path>
              </a:pathLst>
            </a:custGeom>
            <a:solidFill>
              <a:srgbClr val="A5A5A5"/>
            </a:solidFill>
            <a:ln w="0">
              <a:solidFill>
                <a:srgbClr val="000000"/>
              </a:solidFill>
              <a:prstDash val="solid"/>
              <a:round/>
              <a:headEnd/>
              <a:tailEnd/>
            </a:ln>
          </p:spPr>
          <p:txBody>
            <a:bodyPr/>
            <a:lstStyle/>
            <a:p>
              <a:endParaRPr lang="en-US" sz="3199"/>
            </a:p>
          </p:txBody>
        </p:sp>
        <p:sp>
          <p:nvSpPr>
            <p:cNvPr id="37935" name="Rectangle 46"/>
            <p:cNvSpPr>
              <a:spLocks noChangeArrowheads="1"/>
            </p:cNvSpPr>
            <p:nvPr/>
          </p:nvSpPr>
          <p:spPr bwMode="auto">
            <a:xfrm>
              <a:off x="4870" y="1703"/>
              <a:ext cx="203" cy="241"/>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36" name="Freeform 47"/>
            <p:cNvSpPr>
              <a:spLocks noEditPoints="1"/>
            </p:cNvSpPr>
            <p:nvPr/>
          </p:nvSpPr>
          <p:spPr bwMode="auto">
            <a:xfrm>
              <a:off x="4870" y="1703"/>
              <a:ext cx="203" cy="241"/>
            </a:xfrm>
            <a:custGeom>
              <a:avLst/>
              <a:gdLst>
                <a:gd name="T0" fmla="*/ 0 w 203"/>
                <a:gd name="T1" fmla="*/ 241 h 241"/>
                <a:gd name="T2" fmla="*/ 203 w 203"/>
                <a:gd name="T3" fmla="*/ 241 h 241"/>
                <a:gd name="T4" fmla="*/ 203 w 203"/>
                <a:gd name="T5" fmla="*/ 0 h 241"/>
                <a:gd name="T6" fmla="*/ 0 w 203"/>
                <a:gd name="T7" fmla="*/ 0 h 241"/>
                <a:gd name="T8" fmla="*/ 0 w 203"/>
                <a:gd name="T9" fmla="*/ 241 h 241"/>
                <a:gd name="T10" fmla="*/ 101 w 203"/>
                <a:gd name="T11" fmla="*/ 241 h 241"/>
                <a:gd name="T12" fmla="*/ 101 w 203"/>
                <a:gd name="T13" fmla="*/ 0 h 241"/>
                <a:gd name="T14" fmla="*/ 101 w 203"/>
                <a:gd name="T15" fmla="*/ 241 h 2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 h="241">
                  <a:moveTo>
                    <a:pt x="0" y="241"/>
                  </a:moveTo>
                  <a:lnTo>
                    <a:pt x="203" y="241"/>
                  </a:lnTo>
                  <a:lnTo>
                    <a:pt x="203" y="0"/>
                  </a:lnTo>
                  <a:lnTo>
                    <a:pt x="0" y="0"/>
                  </a:lnTo>
                  <a:lnTo>
                    <a:pt x="0" y="241"/>
                  </a:lnTo>
                  <a:close/>
                  <a:moveTo>
                    <a:pt x="101" y="241"/>
                  </a:moveTo>
                  <a:lnTo>
                    <a:pt x="101" y="0"/>
                  </a:lnTo>
                  <a:lnTo>
                    <a:pt x="101" y="241"/>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37" name="Freeform 48"/>
            <p:cNvSpPr>
              <a:spLocks noEditPoints="1"/>
            </p:cNvSpPr>
            <p:nvPr/>
          </p:nvSpPr>
          <p:spPr bwMode="auto">
            <a:xfrm>
              <a:off x="4890" y="1725"/>
              <a:ext cx="168" cy="201"/>
            </a:xfrm>
            <a:custGeom>
              <a:avLst/>
              <a:gdLst>
                <a:gd name="T0" fmla="*/ 168 w 168"/>
                <a:gd name="T1" fmla="*/ 52 h 201"/>
                <a:gd name="T2" fmla="*/ 123 w 168"/>
                <a:gd name="T3" fmla="*/ 1 h 201"/>
                <a:gd name="T4" fmla="*/ 51 w 168"/>
                <a:gd name="T5" fmla="*/ 22 h 201"/>
                <a:gd name="T6" fmla="*/ 57 w 168"/>
                <a:gd name="T7" fmla="*/ 0 h 201"/>
                <a:gd name="T8" fmla="*/ 51 w 168"/>
                <a:gd name="T9" fmla="*/ 22 h 201"/>
                <a:gd name="T10" fmla="*/ 57 w 168"/>
                <a:gd name="T11" fmla="*/ 53 h 201"/>
                <a:gd name="T12" fmla="*/ 51 w 168"/>
                <a:gd name="T13" fmla="*/ 31 h 201"/>
                <a:gd name="T14" fmla="*/ 36 w 168"/>
                <a:gd name="T15" fmla="*/ 22 h 201"/>
                <a:gd name="T16" fmla="*/ 42 w 168"/>
                <a:gd name="T17" fmla="*/ 0 h 201"/>
                <a:gd name="T18" fmla="*/ 36 w 168"/>
                <a:gd name="T19" fmla="*/ 22 h 201"/>
                <a:gd name="T20" fmla="*/ 42 w 168"/>
                <a:gd name="T21" fmla="*/ 53 h 201"/>
                <a:gd name="T22" fmla="*/ 36 w 168"/>
                <a:gd name="T23" fmla="*/ 31 h 201"/>
                <a:gd name="T24" fmla="*/ 14 w 168"/>
                <a:gd name="T25" fmla="*/ 22 h 201"/>
                <a:gd name="T26" fmla="*/ 21 w 168"/>
                <a:gd name="T27" fmla="*/ 0 h 201"/>
                <a:gd name="T28" fmla="*/ 14 w 168"/>
                <a:gd name="T29" fmla="*/ 22 h 201"/>
                <a:gd name="T30" fmla="*/ 21 w 168"/>
                <a:gd name="T31" fmla="*/ 53 h 201"/>
                <a:gd name="T32" fmla="*/ 14 w 168"/>
                <a:gd name="T33" fmla="*/ 31 h 201"/>
                <a:gd name="T34" fmla="*/ 0 w 168"/>
                <a:gd name="T35" fmla="*/ 22 h 201"/>
                <a:gd name="T36" fmla="*/ 6 w 168"/>
                <a:gd name="T37" fmla="*/ 0 h 201"/>
                <a:gd name="T38" fmla="*/ 0 w 168"/>
                <a:gd name="T39" fmla="*/ 22 h 201"/>
                <a:gd name="T40" fmla="*/ 6 w 168"/>
                <a:gd name="T41" fmla="*/ 53 h 201"/>
                <a:gd name="T42" fmla="*/ 0 w 168"/>
                <a:gd name="T43" fmla="*/ 31 h 201"/>
                <a:gd name="T44" fmla="*/ 115 w 168"/>
                <a:gd name="T45" fmla="*/ 171 h 201"/>
                <a:gd name="T46" fmla="*/ 168 w 168"/>
                <a:gd name="T47" fmla="*/ 175 h 201"/>
                <a:gd name="T48" fmla="*/ 115 w 168"/>
                <a:gd name="T49" fmla="*/ 171 h 201"/>
                <a:gd name="T50" fmla="*/ 115 w 168"/>
                <a:gd name="T51" fmla="*/ 188 h 201"/>
                <a:gd name="T52" fmla="*/ 168 w 168"/>
                <a:gd name="T53" fmla="*/ 184 h 201"/>
                <a:gd name="T54" fmla="*/ 115 w 168"/>
                <a:gd name="T55" fmla="*/ 197 h 201"/>
                <a:gd name="T56" fmla="*/ 168 w 168"/>
                <a:gd name="T57" fmla="*/ 201 h 201"/>
                <a:gd name="T58" fmla="*/ 115 w 168"/>
                <a:gd name="T59" fmla="*/ 197 h 201"/>
                <a:gd name="T60" fmla="*/ 63 w 168"/>
                <a:gd name="T61" fmla="*/ 175 h 201"/>
                <a:gd name="T62" fmla="*/ 10 w 168"/>
                <a:gd name="T63" fmla="*/ 171 h 201"/>
                <a:gd name="T64" fmla="*/ 10 w 168"/>
                <a:gd name="T65" fmla="*/ 188 h 201"/>
                <a:gd name="T66" fmla="*/ 63 w 168"/>
                <a:gd name="T67" fmla="*/ 184 h 201"/>
                <a:gd name="T68" fmla="*/ 10 w 168"/>
                <a:gd name="T69" fmla="*/ 188 h 201"/>
                <a:gd name="T70" fmla="*/ 63 w 168"/>
                <a:gd name="T71" fmla="*/ 201 h 201"/>
                <a:gd name="T72" fmla="*/ 10 w 168"/>
                <a:gd name="T73" fmla="*/ 197 h 2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8" h="201">
                  <a:moveTo>
                    <a:pt x="123" y="52"/>
                  </a:moveTo>
                  <a:lnTo>
                    <a:pt x="168" y="52"/>
                  </a:lnTo>
                  <a:lnTo>
                    <a:pt x="168" y="1"/>
                  </a:lnTo>
                  <a:lnTo>
                    <a:pt x="123" y="1"/>
                  </a:lnTo>
                  <a:lnTo>
                    <a:pt x="123" y="52"/>
                  </a:lnTo>
                  <a:close/>
                  <a:moveTo>
                    <a:pt x="51" y="22"/>
                  </a:moveTo>
                  <a:lnTo>
                    <a:pt x="57" y="22"/>
                  </a:lnTo>
                  <a:lnTo>
                    <a:pt x="57" y="0"/>
                  </a:lnTo>
                  <a:lnTo>
                    <a:pt x="51" y="0"/>
                  </a:lnTo>
                  <a:lnTo>
                    <a:pt x="51" y="22"/>
                  </a:lnTo>
                  <a:close/>
                  <a:moveTo>
                    <a:pt x="51" y="53"/>
                  </a:moveTo>
                  <a:lnTo>
                    <a:pt x="57" y="53"/>
                  </a:lnTo>
                  <a:lnTo>
                    <a:pt x="57" y="31"/>
                  </a:lnTo>
                  <a:lnTo>
                    <a:pt x="51" y="31"/>
                  </a:lnTo>
                  <a:lnTo>
                    <a:pt x="51" y="53"/>
                  </a:lnTo>
                  <a:close/>
                  <a:moveTo>
                    <a:pt x="36" y="22"/>
                  </a:moveTo>
                  <a:lnTo>
                    <a:pt x="42" y="22"/>
                  </a:lnTo>
                  <a:lnTo>
                    <a:pt x="42" y="0"/>
                  </a:lnTo>
                  <a:lnTo>
                    <a:pt x="36" y="0"/>
                  </a:lnTo>
                  <a:lnTo>
                    <a:pt x="36" y="22"/>
                  </a:lnTo>
                  <a:close/>
                  <a:moveTo>
                    <a:pt x="36" y="53"/>
                  </a:moveTo>
                  <a:lnTo>
                    <a:pt x="42" y="53"/>
                  </a:lnTo>
                  <a:lnTo>
                    <a:pt x="42" y="31"/>
                  </a:lnTo>
                  <a:lnTo>
                    <a:pt x="36" y="31"/>
                  </a:lnTo>
                  <a:lnTo>
                    <a:pt x="36" y="53"/>
                  </a:lnTo>
                  <a:close/>
                  <a:moveTo>
                    <a:pt x="14" y="22"/>
                  </a:moveTo>
                  <a:lnTo>
                    <a:pt x="21" y="22"/>
                  </a:lnTo>
                  <a:lnTo>
                    <a:pt x="21" y="0"/>
                  </a:lnTo>
                  <a:lnTo>
                    <a:pt x="14" y="0"/>
                  </a:lnTo>
                  <a:lnTo>
                    <a:pt x="14" y="22"/>
                  </a:lnTo>
                  <a:close/>
                  <a:moveTo>
                    <a:pt x="14" y="53"/>
                  </a:moveTo>
                  <a:lnTo>
                    <a:pt x="21" y="53"/>
                  </a:lnTo>
                  <a:lnTo>
                    <a:pt x="21" y="31"/>
                  </a:lnTo>
                  <a:lnTo>
                    <a:pt x="14" y="31"/>
                  </a:lnTo>
                  <a:lnTo>
                    <a:pt x="14" y="53"/>
                  </a:lnTo>
                  <a:close/>
                  <a:moveTo>
                    <a:pt x="0" y="22"/>
                  </a:moveTo>
                  <a:lnTo>
                    <a:pt x="6" y="22"/>
                  </a:lnTo>
                  <a:lnTo>
                    <a:pt x="6" y="0"/>
                  </a:lnTo>
                  <a:lnTo>
                    <a:pt x="0" y="0"/>
                  </a:lnTo>
                  <a:lnTo>
                    <a:pt x="0" y="22"/>
                  </a:lnTo>
                  <a:close/>
                  <a:moveTo>
                    <a:pt x="0" y="53"/>
                  </a:moveTo>
                  <a:lnTo>
                    <a:pt x="6" y="53"/>
                  </a:lnTo>
                  <a:lnTo>
                    <a:pt x="6" y="31"/>
                  </a:lnTo>
                  <a:lnTo>
                    <a:pt x="0" y="31"/>
                  </a:lnTo>
                  <a:lnTo>
                    <a:pt x="0" y="53"/>
                  </a:lnTo>
                  <a:close/>
                  <a:moveTo>
                    <a:pt x="115" y="171"/>
                  </a:moveTo>
                  <a:lnTo>
                    <a:pt x="115" y="175"/>
                  </a:lnTo>
                  <a:lnTo>
                    <a:pt x="168" y="175"/>
                  </a:lnTo>
                  <a:lnTo>
                    <a:pt x="168" y="171"/>
                  </a:lnTo>
                  <a:lnTo>
                    <a:pt x="115" y="171"/>
                  </a:lnTo>
                  <a:close/>
                  <a:moveTo>
                    <a:pt x="115" y="184"/>
                  </a:moveTo>
                  <a:lnTo>
                    <a:pt x="115" y="188"/>
                  </a:lnTo>
                  <a:lnTo>
                    <a:pt x="168" y="188"/>
                  </a:lnTo>
                  <a:lnTo>
                    <a:pt x="168" y="184"/>
                  </a:lnTo>
                  <a:lnTo>
                    <a:pt x="115" y="184"/>
                  </a:lnTo>
                  <a:close/>
                  <a:moveTo>
                    <a:pt x="115" y="197"/>
                  </a:moveTo>
                  <a:lnTo>
                    <a:pt x="115" y="201"/>
                  </a:lnTo>
                  <a:lnTo>
                    <a:pt x="168" y="201"/>
                  </a:lnTo>
                  <a:lnTo>
                    <a:pt x="168" y="197"/>
                  </a:lnTo>
                  <a:lnTo>
                    <a:pt x="115" y="197"/>
                  </a:lnTo>
                  <a:close/>
                  <a:moveTo>
                    <a:pt x="10" y="175"/>
                  </a:moveTo>
                  <a:lnTo>
                    <a:pt x="63" y="175"/>
                  </a:lnTo>
                  <a:lnTo>
                    <a:pt x="63" y="171"/>
                  </a:lnTo>
                  <a:lnTo>
                    <a:pt x="10" y="171"/>
                  </a:lnTo>
                  <a:lnTo>
                    <a:pt x="10" y="175"/>
                  </a:lnTo>
                  <a:close/>
                  <a:moveTo>
                    <a:pt x="10" y="188"/>
                  </a:moveTo>
                  <a:lnTo>
                    <a:pt x="63" y="188"/>
                  </a:lnTo>
                  <a:lnTo>
                    <a:pt x="63" y="184"/>
                  </a:lnTo>
                  <a:lnTo>
                    <a:pt x="10" y="184"/>
                  </a:lnTo>
                  <a:lnTo>
                    <a:pt x="10" y="188"/>
                  </a:lnTo>
                  <a:close/>
                  <a:moveTo>
                    <a:pt x="10" y="201"/>
                  </a:moveTo>
                  <a:lnTo>
                    <a:pt x="63" y="201"/>
                  </a:lnTo>
                  <a:lnTo>
                    <a:pt x="63" y="197"/>
                  </a:lnTo>
                  <a:lnTo>
                    <a:pt x="10" y="197"/>
                  </a:lnTo>
                  <a:lnTo>
                    <a:pt x="10"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38" name="Freeform 49"/>
            <p:cNvSpPr>
              <a:spLocks noEditPoints="1"/>
            </p:cNvSpPr>
            <p:nvPr/>
          </p:nvSpPr>
          <p:spPr bwMode="auto">
            <a:xfrm>
              <a:off x="5017" y="1730"/>
              <a:ext cx="36" cy="43"/>
            </a:xfrm>
            <a:custGeom>
              <a:avLst/>
              <a:gdLst>
                <a:gd name="T0" fmla="*/ 6 w 187"/>
                <a:gd name="T1" fmla="*/ 2 h 221"/>
                <a:gd name="T2" fmla="*/ 7 w 187"/>
                <a:gd name="T3" fmla="*/ 1 h 221"/>
                <a:gd name="T4" fmla="*/ 5 w 187"/>
                <a:gd name="T5" fmla="*/ 1 h 221"/>
                <a:gd name="T6" fmla="*/ 5 w 187"/>
                <a:gd name="T7" fmla="*/ 3 h 221"/>
                <a:gd name="T8" fmla="*/ 7 w 187"/>
                <a:gd name="T9" fmla="*/ 3 h 221"/>
                <a:gd name="T10" fmla="*/ 6 w 187"/>
                <a:gd name="T11" fmla="*/ 2 h 221"/>
                <a:gd name="T12" fmla="*/ 5 w 187"/>
                <a:gd name="T13" fmla="*/ 3 h 221"/>
                <a:gd name="T14" fmla="*/ 6 w 187"/>
                <a:gd name="T15" fmla="*/ 6 h 221"/>
                <a:gd name="T16" fmla="*/ 7 w 187"/>
                <a:gd name="T17" fmla="*/ 6 h 221"/>
                <a:gd name="T18" fmla="*/ 5 w 187"/>
                <a:gd name="T19" fmla="*/ 5 h 221"/>
                <a:gd name="T20" fmla="*/ 5 w 187"/>
                <a:gd name="T21" fmla="*/ 7 h 221"/>
                <a:gd name="T22" fmla="*/ 7 w 187"/>
                <a:gd name="T23" fmla="*/ 8 h 221"/>
                <a:gd name="T24" fmla="*/ 6 w 187"/>
                <a:gd name="T25" fmla="*/ 7 h 221"/>
                <a:gd name="T26" fmla="*/ 5 w 187"/>
                <a:gd name="T27" fmla="*/ 7 h 221"/>
                <a:gd name="T28" fmla="*/ 3 w 187"/>
                <a:gd name="T29" fmla="*/ 2 h 221"/>
                <a:gd name="T30" fmla="*/ 4 w 187"/>
                <a:gd name="T31" fmla="*/ 1 h 221"/>
                <a:gd name="T32" fmla="*/ 3 w 187"/>
                <a:gd name="T33" fmla="*/ 1 h 221"/>
                <a:gd name="T34" fmla="*/ 3 w 187"/>
                <a:gd name="T35" fmla="*/ 3 h 221"/>
                <a:gd name="T36" fmla="*/ 4 w 187"/>
                <a:gd name="T37" fmla="*/ 3 h 221"/>
                <a:gd name="T38" fmla="*/ 4 w 187"/>
                <a:gd name="T39" fmla="*/ 2 h 221"/>
                <a:gd name="T40" fmla="*/ 3 w 187"/>
                <a:gd name="T41" fmla="*/ 3 h 221"/>
                <a:gd name="T42" fmla="*/ 3 w 187"/>
                <a:gd name="T43" fmla="*/ 6 h 221"/>
                <a:gd name="T44" fmla="*/ 4 w 187"/>
                <a:gd name="T45" fmla="*/ 5 h 221"/>
                <a:gd name="T46" fmla="*/ 3 w 187"/>
                <a:gd name="T47" fmla="*/ 5 h 221"/>
                <a:gd name="T48" fmla="*/ 3 w 187"/>
                <a:gd name="T49" fmla="*/ 7 h 221"/>
                <a:gd name="T50" fmla="*/ 4 w 187"/>
                <a:gd name="T51" fmla="*/ 8 h 221"/>
                <a:gd name="T52" fmla="*/ 4 w 187"/>
                <a:gd name="T53" fmla="*/ 7 h 221"/>
                <a:gd name="T54" fmla="*/ 3 w 187"/>
                <a:gd name="T55" fmla="*/ 7 h 221"/>
                <a:gd name="T56" fmla="*/ 1 w 187"/>
                <a:gd name="T57" fmla="*/ 2 h 221"/>
                <a:gd name="T58" fmla="*/ 2 w 187"/>
                <a:gd name="T59" fmla="*/ 1 h 221"/>
                <a:gd name="T60" fmla="*/ 0 w 187"/>
                <a:gd name="T61" fmla="*/ 1 h 221"/>
                <a:gd name="T62" fmla="*/ 0 w 187"/>
                <a:gd name="T63" fmla="*/ 3 h 221"/>
                <a:gd name="T64" fmla="*/ 2 w 187"/>
                <a:gd name="T65" fmla="*/ 3 h 221"/>
                <a:gd name="T66" fmla="*/ 1 w 187"/>
                <a:gd name="T67" fmla="*/ 2 h 221"/>
                <a:gd name="T68" fmla="*/ 0 w 187"/>
                <a:gd name="T69" fmla="*/ 3 h 221"/>
                <a:gd name="T70" fmla="*/ 1 w 187"/>
                <a:gd name="T71" fmla="*/ 6 h 221"/>
                <a:gd name="T72" fmla="*/ 2 w 187"/>
                <a:gd name="T73" fmla="*/ 5 h 221"/>
                <a:gd name="T74" fmla="*/ 0 w 187"/>
                <a:gd name="T75" fmla="*/ 5 h 221"/>
                <a:gd name="T76" fmla="*/ 0 w 187"/>
                <a:gd name="T77" fmla="*/ 7 h 221"/>
                <a:gd name="T78" fmla="*/ 2 w 187"/>
                <a:gd name="T79" fmla="*/ 8 h 221"/>
                <a:gd name="T80" fmla="*/ 1 w 187"/>
                <a:gd name="T81" fmla="*/ 7 h 221"/>
                <a:gd name="T82" fmla="*/ 0 w 187"/>
                <a:gd name="T83" fmla="*/ 7 h 2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7" h="221">
                  <a:moveTo>
                    <a:pt x="146" y="15"/>
                  </a:moveTo>
                  <a:cubicBezTo>
                    <a:pt x="142" y="25"/>
                    <a:pt x="148" y="37"/>
                    <a:pt x="158" y="40"/>
                  </a:cubicBezTo>
                  <a:cubicBezTo>
                    <a:pt x="168" y="44"/>
                    <a:pt x="179" y="39"/>
                    <a:pt x="183" y="29"/>
                  </a:cubicBezTo>
                  <a:cubicBezTo>
                    <a:pt x="183" y="29"/>
                    <a:pt x="183" y="29"/>
                    <a:pt x="183" y="29"/>
                  </a:cubicBezTo>
                  <a:cubicBezTo>
                    <a:pt x="187" y="18"/>
                    <a:pt x="182" y="7"/>
                    <a:pt x="172" y="3"/>
                  </a:cubicBezTo>
                  <a:cubicBezTo>
                    <a:pt x="161" y="0"/>
                    <a:pt x="150" y="5"/>
                    <a:pt x="146" y="15"/>
                  </a:cubicBezTo>
                  <a:cubicBezTo>
                    <a:pt x="146" y="15"/>
                    <a:pt x="146" y="15"/>
                    <a:pt x="146" y="15"/>
                  </a:cubicBezTo>
                  <a:close/>
                  <a:moveTo>
                    <a:pt x="147" y="73"/>
                  </a:moveTo>
                  <a:cubicBezTo>
                    <a:pt x="142" y="83"/>
                    <a:pt x="147" y="95"/>
                    <a:pt x="157" y="99"/>
                  </a:cubicBezTo>
                  <a:cubicBezTo>
                    <a:pt x="167" y="103"/>
                    <a:pt x="179" y="98"/>
                    <a:pt x="183" y="88"/>
                  </a:cubicBezTo>
                  <a:cubicBezTo>
                    <a:pt x="183" y="88"/>
                    <a:pt x="183" y="88"/>
                    <a:pt x="183" y="88"/>
                  </a:cubicBezTo>
                  <a:cubicBezTo>
                    <a:pt x="187" y="78"/>
                    <a:pt x="182" y="67"/>
                    <a:pt x="172" y="62"/>
                  </a:cubicBezTo>
                  <a:cubicBezTo>
                    <a:pt x="162" y="58"/>
                    <a:pt x="151" y="63"/>
                    <a:pt x="147" y="73"/>
                  </a:cubicBezTo>
                  <a:cubicBezTo>
                    <a:pt x="147" y="73"/>
                    <a:pt x="147" y="73"/>
                    <a:pt x="147" y="73"/>
                  </a:cubicBezTo>
                  <a:close/>
                  <a:moveTo>
                    <a:pt x="147" y="132"/>
                  </a:moveTo>
                  <a:cubicBezTo>
                    <a:pt x="142" y="141"/>
                    <a:pt x="147" y="153"/>
                    <a:pt x="157" y="157"/>
                  </a:cubicBezTo>
                  <a:cubicBezTo>
                    <a:pt x="167" y="162"/>
                    <a:pt x="178" y="157"/>
                    <a:pt x="183" y="147"/>
                  </a:cubicBezTo>
                  <a:cubicBezTo>
                    <a:pt x="183" y="147"/>
                    <a:pt x="183" y="147"/>
                    <a:pt x="183" y="147"/>
                  </a:cubicBezTo>
                  <a:cubicBezTo>
                    <a:pt x="187" y="137"/>
                    <a:pt x="183" y="126"/>
                    <a:pt x="173" y="121"/>
                  </a:cubicBezTo>
                  <a:cubicBezTo>
                    <a:pt x="163" y="117"/>
                    <a:pt x="151" y="121"/>
                    <a:pt x="147" y="131"/>
                  </a:cubicBezTo>
                  <a:cubicBezTo>
                    <a:pt x="147" y="131"/>
                    <a:pt x="147" y="131"/>
                    <a:pt x="147" y="132"/>
                  </a:cubicBezTo>
                  <a:close/>
                  <a:moveTo>
                    <a:pt x="147" y="190"/>
                  </a:moveTo>
                  <a:cubicBezTo>
                    <a:pt x="142" y="200"/>
                    <a:pt x="147" y="212"/>
                    <a:pt x="157" y="216"/>
                  </a:cubicBezTo>
                  <a:cubicBezTo>
                    <a:pt x="167" y="221"/>
                    <a:pt x="178" y="216"/>
                    <a:pt x="183" y="206"/>
                  </a:cubicBezTo>
                  <a:cubicBezTo>
                    <a:pt x="183" y="206"/>
                    <a:pt x="183" y="206"/>
                    <a:pt x="183" y="206"/>
                  </a:cubicBezTo>
                  <a:cubicBezTo>
                    <a:pt x="187" y="196"/>
                    <a:pt x="183" y="185"/>
                    <a:pt x="173" y="180"/>
                  </a:cubicBezTo>
                  <a:cubicBezTo>
                    <a:pt x="163" y="176"/>
                    <a:pt x="151" y="180"/>
                    <a:pt x="147" y="190"/>
                  </a:cubicBezTo>
                  <a:cubicBezTo>
                    <a:pt x="147" y="190"/>
                    <a:pt x="147" y="190"/>
                    <a:pt x="147" y="190"/>
                  </a:cubicBezTo>
                  <a:close/>
                  <a:moveTo>
                    <a:pt x="75" y="16"/>
                  </a:moveTo>
                  <a:cubicBezTo>
                    <a:pt x="71" y="26"/>
                    <a:pt x="77" y="37"/>
                    <a:pt x="87" y="41"/>
                  </a:cubicBezTo>
                  <a:cubicBezTo>
                    <a:pt x="98" y="44"/>
                    <a:pt x="109" y="38"/>
                    <a:pt x="112" y="28"/>
                  </a:cubicBezTo>
                  <a:cubicBezTo>
                    <a:pt x="112" y="28"/>
                    <a:pt x="112" y="28"/>
                    <a:pt x="112" y="28"/>
                  </a:cubicBezTo>
                  <a:cubicBezTo>
                    <a:pt x="115" y="17"/>
                    <a:pt x="110" y="6"/>
                    <a:pt x="99" y="3"/>
                  </a:cubicBezTo>
                  <a:cubicBezTo>
                    <a:pt x="89" y="0"/>
                    <a:pt x="78" y="5"/>
                    <a:pt x="75" y="16"/>
                  </a:cubicBezTo>
                  <a:cubicBezTo>
                    <a:pt x="75" y="16"/>
                    <a:pt x="75" y="16"/>
                    <a:pt x="75" y="16"/>
                  </a:cubicBezTo>
                  <a:close/>
                  <a:moveTo>
                    <a:pt x="75" y="74"/>
                  </a:moveTo>
                  <a:cubicBezTo>
                    <a:pt x="71" y="84"/>
                    <a:pt x="76" y="96"/>
                    <a:pt x="87" y="99"/>
                  </a:cubicBezTo>
                  <a:cubicBezTo>
                    <a:pt x="97" y="103"/>
                    <a:pt x="108" y="98"/>
                    <a:pt x="112" y="87"/>
                  </a:cubicBezTo>
                  <a:cubicBezTo>
                    <a:pt x="112" y="87"/>
                    <a:pt x="112" y="87"/>
                    <a:pt x="112" y="87"/>
                  </a:cubicBezTo>
                  <a:cubicBezTo>
                    <a:pt x="115" y="77"/>
                    <a:pt x="110" y="66"/>
                    <a:pt x="100" y="62"/>
                  </a:cubicBezTo>
                  <a:cubicBezTo>
                    <a:pt x="90" y="58"/>
                    <a:pt x="79" y="64"/>
                    <a:pt x="75" y="74"/>
                  </a:cubicBezTo>
                  <a:cubicBezTo>
                    <a:pt x="75" y="74"/>
                    <a:pt x="75" y="74"/>
                    <a:pt x="75" y="74"/>
                  </a:cubicBezTo>
                  <a:close/>
                  <a:moveTo>
                    <a:pt x="75" y="132"/>
                  </a:moveTo>
                  <a:cubicBezTo>
                    <a:pt x="71" y="143"/>
                    <a:pt x="76" y="154"/>
                    <a:pt x="86" y="158"/>
                  </a:cubicBezTo>
                  <a:cubicBezTo>
                    <a:pt x="96" y="162"/>
                    <a:pt x="108" y="157"/>
                    <a:pt x="112" y="146"/>
                  </a:cubicBezTo>
                  <a:cubicBezTo>
                    <a:pt x="112" y="146"/>
                    <a:pt x="112" y="146"/>
                    <a:pt x="112" y="146"/>
                  </a:cubicBezTo>
                  <a:cubicBezTo>
                    <a:pt x="116" y="136"/>
                    <a:pt x="110" y="125"/>
                    <a:pt x="100" y="121"/>
                  </a:cubicBezTo>
                  <a:cubicBezTo>
                    <a:pt x="90" y="117"/>
                    <a:pt x="79" y="122"/>
                    <a:pt x="75" y="132"/>
                  </a:cubicBezTo>
                  <a:cubicBezTo>
                    <a:pt x="75" y="132"/>
                    <a:pt x="75" y="132"/>
                    <a:pt x="75" y="132"/>
                  </a:cubicBezTo>
                  <a:close/>
                  <a:moveTo>
                    <a:pt x="75" y="191"/>
                  </a:moveTo>
                  <a:cubicBezTo>
                    <a:pt x="71" y="201"/>
                    <a:pt x="76" y="213"/>
                    <a:pt x="86" y="217"/>
                  </a:cubicBezTo>
                  <a:cubicBezTo>
                    <a:pt x="96" y="220"/>
                    <a:pt x="108" y="215"/>
                    <a:pt x="112" y="205"/>
                  </a:cubicBezTo>
                  <a:cubicBezTo>
                    <a:pt x="112" y="205"/>
                    <a:pt x="112" y="205"/>
                    <a:pt x="112" y="205"/>
                  </a:cubicBezTo>
                  <a:cubicBezTo>
                    <a:pt x="116" y="195"/>
                    <a:pt x="110" y="184"/>
                    <a:pt x="100" y="180"/>
                  </a:cubicBezTo>
                  <a:cubicBezTo>
                    <a:pt x="90" y="176"/>
                    <a:pt x="79" y="181"/>
                    <a:pt x="75" y="191"/>
                  </a:cubicBezTo>
                  <a:cubicBezTo>
                    <a:pt x="75" y="191"/>
                    <a:pt x="75" y="191"/>
                    <a:pt x="75" y="191"/>
                  </a:cubicBezTo>
                  <a:close/>
                  <a:moveTo>
                    <a:pt x="3" y="17"/>
                  </a:moveTo>
                  <a:cubicBezTo>
                    <a:pt x="0" y="27"/>
                    <a:pt x="6" y="38"/>
                    <a:pt x="17" y="41"/>
                  </a:cubicBezTo>
                  <a:cubicBezTo>
                    <a:pt x="27" y="44"/>
                    <a:pt x="38" y="38"/>
                    <a:pt x="41" y="27"/>
                  </a:cubicBezTo>
                  <a:cubicBezTo>
                    <a:pt x="41" y="27"/>
                    <a:pt x="41" y="27"/>
                    <a:pt x="41" y="27"/>
                  </a:cubicBezTo>
                  <a:cubicBezTo>
                    <a:pt x="44" y="16"/>
                    <a:pt x="38" y="6"/>
                    <a:pt x="27" y="3"/>
                  </a:cubicBezTo>
                  <a:cubicBezTo>
                    <a:pt x="17" y="0"/>
                    <a:pt x="6" y="6"/>
                    <a:pt x="3" y="17"/>
                  </a:cubicBezTo>
                  <a:cubicBezTo>
                    <a:pt x="3" y="17"/>
                    <a:pt x="3" y="17"/>
                    <a:pt x="3" y="17"/>
                  </a:cubicBezTo>
                  <a:close/>
                  <a:moveTo>
                    <a:pt x="3" y="75"/>
                  </a:moveTo>
                  <a:cubicBezTo>
                    <a:pt x="0" y="85"/>
                    <a:pt x="6" y="96"/>
                    <a:pt x="16" y="100"/>
                  </a:cubicBezTo>
                  <a:cubicBezTo>
                    <a:pt x="27" y="103"/>
                    <a:pt x="38" y="97"/>
                    <a:pt x="41" y="86"/>
                  </a:cubicBezTo>
                  <a:cubicBezTo>
                    <a:pt x="41" y="86"/>
                    <a:pt x="41" y="86"/>
                    <a:pt x="41" y="86"/>
                  </a:cubicBezTo>
                  <a:cubicBezTo>
                    <a:pt x="44" y="76"/>
                    <a:pt x="38" y="65"/>
                    <a:pt x="28" y="62"/>
                  </a:cubicBezTo>
                  <a:cubicBezTo>
                    <a:pt x="17" y="59"/>
                    <a:pt x="6" y="64"/>
                    <a:pt x="3" y="75"/>
                  </a:cubicBezTo>
                  <a:cubicBezTo>
                    <a:pt x="3" y="75"/>
                    <a:pt x="3" y="75"/>
                    <a:pt x="3" y="75"/>
                  </a:cubicBezTo>
                  <a:close/>
                  <a:moveTo>
                    <a:pt x="3" y="134"/>
                  </a:moveTo>
                  <a:cubicBezTo>
                    <a:pt x="0" y="144"/>
                    <a:pt x="6" y="155"/>
                    <a:pt x="16" y="158"/>
                  </a:cubicBezTo>
                  <a:cubicBezTo>
                    <a:pt x="26" y="161"/>
                    <a:pt x="37" y="156"/>
                    <a:pt x="41" y="145"/>
                  </a:cubicBezTo>
                  <a:cubicBezTo>
                    <a:pt x="41" y="145"/>
                    <a:pt x="41" y="145"/>
                    <a:pt x="41" y="145"/>
                  </a:cubicBezTo>
                  <a:cubicBezTo>
                    <a:pt x="44" y="135"/>
                    <a:pt x="38" y="124"/>
                    <a:pt x="28" y="121"/>
                  </a:cubicBezTo>
                  <a:cubicBezTo>
                    <a:pt x="18" y="117"/>
                    <a:pt x="7" y="123"/>
                    <a:pt x="3" y="133"/>
                  </a:cubicBezTo>
                  <a:cubicBezTo>
                    <a:pt x="3" y="133"/>
                    <a:pt x="3" y="133"/>
                    <a:pt x="3" y="134"/>
                  </a:cubicBezTo>
                  <a:close/>
                  <a:moveTo>
                    <a:pt x="3" y="192"/>
                  </a:moveTo>
                  <a:cubicBezTo>
                    <a:pt x="0" y="203"/>
                    <a:pt x="6" y="214"/>
                    <a:pt x="16" y="217"/>
                  </a:cubicBezTo>
                  <a:cubicBezTo>
                    <a:pt x="26" y="220"/>
                    <a:pt x="37" y="215"/>
                    <a:pt x="41" y="204"/>
                  </a:cubicBezTo>
                  <a:cubicBezTo>
                    <a:pt x="41" y="204"/>
                    <a:pt x="41" y="204"/>
                    <a:pt x="41" y="204"/>
                  </a:cubicBezTo>
                  <a:cubicBezTo>
                    <a:pt x="44" y="194"/>
                    <a:pt x="38" y="183"/>
                    <a:pt x="28" y="179"/>
                  </a:cubicBezTo>
                  <a:cubicBezTo>
                    <a:pt x="18" y="176"/>
                    <a:pt x="7" y="182"/>
                    <a:pt x="3" y="192"/>
                  </a:cubicBezTo>
                  <a:cubicBezTo>
                    <a:pt x="3" y="192"/>
                    <a:pt x="3" y="192"/>
                    <a:pt x="3" y="192"/>
                  </a:cubicBezTo>
                  <a:close/>
                </a:path>
              </a:pathLst>
            </a:custGeom>
            <a:solidFill>
              <a:srgbClr val="A5A5A5"/>
            </a:solidFill>
            <a:ln w="0">
              <a:solidFill>
                <a:srgbClr val="000000"/>
              </a:solidFill>
              <a:prstDash val="solid"/>
              <a:round/>
              <a:headEnd/>
              <a:tailEnd/>
            </a:ln>
          </p:spPr>
          <p:txBody>
            <a:bodyPr/>
            <a:lstStyle/>
            <a:p>
              <a:endParaRPr lang="en-US" sz="3199"/>
            </a:p>
          </p:txBody>
        </p:sp>
        <p:sp>
          <p:nvSpPr>
            <p:cNvPr id="37939" name="Rectangle 50"/>
            <p:cNvSpPr>
              <a:spLocks noChangeArrowheads="1"/>
            </p:cNvSpPr>
            <p:nvPr/>
          </p:nvSpPr>
          <p:spPr bwMode="auto">
            <a:xfrm>
              <a:off x="4536" y="1985"/>
              <a:ext cx="62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1600" b="0" dirty="0">
                  <a:solidFill>
                    <a:schemeClr val="tx1"/>
                  </a:solidFill>
                </a:rPr>
                <a:t>Compute nodes</a:t>
              </a:r>
              <a:endParaRPr lang="en-US" altLang="en-US" sz="2800" b="0" dirty="0">
                <a:solidFill>
                  <a:schemeClr val="tx1"/>
                </a:solidFill>
                <a:latin typeface="Arial" panose="020B0604020202020204" pitchFamily="34" charset="0"/>
              </a:endParaRPr>
            </a:p>
          </p:txBody>
        </p:sp>
        <p:sp>
          <p:nvSpPr>
            <p:cNvPr id="37940" name="Freeform 51"/>
            <p:cNvSpPr>
              <a:spLocks noEditPoints="1"/>
            </p:cNvSpPr>
            <p:nvPr/>
          </p:nvSpPr>
          <p:spPr bwMode="auto">
            <a:xfrm>
              <a:off x="3517" y="809"/>
              <a:ext cx="292" cy="133"/>
            </a:xfrm>
            <a:custGeom>
              <a:avLst/>
              <a:gdLst>
                <a:gd name="T0" fmla="*/ 269 w 292"/>
                <a:gd name="T1" fmla="*/ 133 h 133"/>
                <a:gd name="T2" fmla="*/ 275 w 292"/>
                <a:gd name="T3" fmla="*/ 121 h 133"/>
                <a:gd name="T4" fmla="*/ 17 w 292"/>
                <a:gd name="T5" fmla="*/ 121 h 133"/>
                <a:gd name="T6" fmla="*/ 22 w 292"/>
                <a:gd name="T7" fmla="*/ 133 h 133"/>
                <a:gd name="T8" fmla="*/ 269 w 292"/>
                <a:gd name="T9" fmla="*/ 133 h 133"/>
                <a:gd name="T10" fmla="*/ 292 w 292"/>
                <a:gd name="T11" fmla="*/ 0 h 133"/>
                <a:gd name="T12" fmla="*/ 0 w 292"/>
                <a:gd name="T13" fmla="*/ 0 h 133"/>
                <a:gd name="T14" fmla="*/ 0 w 292"/>
                <a:gd name="T15" fmla="*/ 117 h 133"/>
                <a:gd name="T16" fmla="*/ 292 w 292"/>
                <a:gd name="T17" fmla="*/ 117 h 133"/>
                <a:gd name="T18" fmla="*/ 292 w 292"/>
                <a:gd name="T19" fmla="*/ 0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 h="133">
                  <a:moveTo>
                    <a:pt x="269" y="133"/>
                  </a:moveTo>
                  <a:lnTo>
                    <a:pt x="275" y="121"/>
                  </a:lnTo>
                  <a:lnTo>
                    <a:pt x="17" y="121"/>
                  </a:lnTo>
                  <a:lnTo>
                    <a:pt x="22" y="133"/>
                  </a:lnTo>
                  <a:lnTo>
                    <a:pt x="269" y="133"/>
                  </a:lnTo>
                  <a:close/>
                  <a:moveTo>
                    <a:pt x="292" y="0"/>
                  </a:moveTo>
                  <a:lnTo>
                    <a:pt x="0" y="0"/>
                  </a:lnTo>
                  <a:lnTo>
                    <a:pt x="0" y="117"/>
                  </a:lnTo>
                  <a:lnTo>
                    <a:pt x="292" y="117"/>
                  </a:lnTo>
                  <a:lnTo>
                    <a:pt x="292"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41" name="Freeform 52"/>
            <p:cNvSpPr>
              <a:spLocks/>
            </p:cNvSpPr>
            <p:nvPr/>
          </p:nvSpPr>
          <p:spPr bwMode="auto">
            <a:xfrm>
              <a:off x="3534" y="930"/>
              <a:ext cx="258" cy="12"/>
            </a:xfrm>
            <a:custGeom>
              <a:avLst/>
              <a:gdLst>
                <a:gd name="T0" fmla="*/ 252 w 258"/>
                <a:gd name="T1" fmla="*/ 12 h 12"/>
                <a:gd name="T2" fmla="*/ 258 w 258"/>
                <a:gd name="T3" fmla="*/ 0 h 12"/>
                <a:gd name="T4" fmla="*/ 0 w 258"/>
                <a:gd name="T5" fmla="*/ 0 h 12"/>
                <a:gd name="T6" fmla="*/ 5 w 258"/>
                <a:gd name="T7" fmla="*/ 12 h 12"/>
                <a:gd name="T8" fmla="*/ 252 w 258"/>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2">
                  <a:moveTo>
                    <a:pt x="252" y="12"/>
                  </a:moveTo>
                  <a:lnTo>
                    <a:pt x="258" y="0"/>
                  </a:lnTo>
                  <a:lnTo>
                    <a:pt x="0" y="0"/>
                  </a:lnTo>
                  <a:lnTo>
                    <a:pt x="5" y="12"/>
                  </a:lnTo>
                  <a:lnTo>
                    <a:pt x="252" y="12"/>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42" name="Rectangle 53"/>
            <p:cNvSpPr>
              <a:spLocks noChangeArrowheads="1"/>
            </p:cNvSpPr>
            <p:nvPr/>
          </p:nvSpPr>
          <p:spPr bwMode="auto">
            <a:xfrm>
              <a:off x="3517" y="809"/>
              <a:ext cx="292" cy="117"/>
            </a:xfrm>
            <a:prstGeom prst="rect">
              <a:avLst/>
            </a:prstGeom>
            <a:noFill/>
            <a:ln w="47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43" name="Rectangle 54"/>
            <p:cNvSpPr>
              <a:spLocks noChangeArrowheads="1"/>
            </p:cNvSpPr>
            <p:nvPr/>
          </p:nvSpPr>
          <p:spPr bwMode="auto">
            <a:xfrm>
              <a:off x="3716" y="830"/>
              <a:ext cx="76" cy="72"/>
            </a:xfrm>
            <a:prstGeom prst="rect">
              <a:avLst/>
            </a:prstGeom>
            <a:solidFill>
              <a:srgbClr val="AAD2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44" name="Rectangle 55"/>
            <p:cNvSpPr>
              <a:spLocks noChangeArrowheads="1"/>
            </p:cNvSpPr>
            <p:nvPr/>
          </p:nvSpPr>
          <p:spPr bwMode="auto">
            <a:xfrm>
              <a:off x="3716" y="830"/>
              <a:ext cx="76" cy="72"/>
            </a:xfrm>
            <a:prstGeom prst="rect">
              <a:avLst/>
            </a:prstGeom>
            <a:noFill/>
            <a:ln w="47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45" name="Freeform 56"/>
            <p:cNvSpPr>
              <a:spLocks noEditPoints="1"/>
            </p:cNvSpPr>
            <p:nvPr/>
          </p:nvSpPr>
          <p:spPr bwMode="auto">
            <a:xfrm>
              <a:off x="3550" y="847"/>
              <a:ext cx="119" cy="39"/>
            </a:xfrm>
            <a:custGeom>
              <a:avLst/>
              <a:gdLst>
                <a:gd name="T0" fmla="*/ 0 w 119"/>
                <a:gd name="T1" fmla="*/ 0 h 39"/>
                <a:gd name="T2" fmla="*/ 5 w 119"/>
                <a:gd name="T3" fmla="*/ 10 h 39"/>
                <a:gd name="T4" fmla="*/ 15 w 119"/>
                <a:gd name="T5" fmla="*/ 15 h 39"/>
                <a:gd name="T6" fmla="*/ 20 w 119"/>
                <a:gd name="T7" fmla="*/ 10 h 39"/>
                <a:gd name="T8" fmla="*/ 53 w 119"/>
                <a:gd name="T9" fmla="*/ 0 h 39"/>
                <a:gd name="T10" fmla="*/ 33 w 119"/>
                <a:gd name="T11" fmla="*/ 10 h 39"/>
                <a:gd name="T12" fmla="*/ 38 w 119"/>
                <a:gd name="T13" fmla="*/ 15 h 39"/>
                <a:gd name="T14" fmla="*/ 48 w 119"/>
                <a:gd name="T15" fmla="*/ 10 h 39"/>
                <a:gd name="T16" fmla="*/ 53 w 119"/>
                <a:gd name="T17" fmla="*/ 0 h 39"/>
                <a:gd name="T18" fmla="*/ 66 w 119"/>
                <a:gd name="T19" fmla="*/ 0 h 39"/>
                <a:gd name="T20" fmla="*/ 71 w 119"/>
                <a:gd name="T21" fmla="*/ 10 h 39"/>
                <a:gd name="T22" fmla="*/ 81 w 119"/>
                <a:gd name="T23" fmla="*/ 15 h 39"/>
                <a:gd name="T24" fmla="*/ 86 w 119"/>
                <a:gd name="T25" fmla="*/ 10 h 39"/>
                <a:gd name="T26" fmla="*/ 119 w 119"/>
                <a:gd name="T27" fmla="*/ 0 h 39"/>
                <a:gd name="T28" fmla="*/ 99 w 119"/>
                <a:gd name="T29" fmla="*/ 10 h 39"/>
                <a:gd name="T30" fmla="*/ 104 w 119"/>
                <a:gd name="T31" fmla="*/ 15 h 39"/>
                <a:gd name="T32" fmla="*/ 114 w 119"/>
                <a:gd name="T33" fmla="*/ 10 h 39"/>
                <a:gd name="T34" fmla="*/ 119 w 119"/>
                <a:gd name="T35" fmla="*/ 0 h 39"/>
                <a:gd name="T36" fmla="*/ 99 w 119"/>
                <a:gd name="T37" fmla="*/ 24 h 39"/>
                <a:gd name="T38" fmla="*/ 104 w 119"/>
                <a:gd name="T39" fmla="*/ 34 h 39"/>
                <a:gd name="T40" fmla="*/ 114 w 119"/>
                <a:gd name="T41" fmla="*/ 39 h 39"/>
                <a:gd name="T42" fmla="*/ 119 w 119"/>
                <a:gd name="T43" fmla="*/ 34 h 39"/>
                <a:gd name="T44" fmla="*/ 86 w 119"/>
                <a:gd name="T45" fmla="*/ 24 h 39"/>
                <a:gd name="T46" fmla="*/ 66 w 119"/>
                <a:gd name="T47" fmla="*/ 34 h 39"/>
                <a:gd name="T48" fmla="*/ 71 w 119"/>
                <a:gd name="T49" fmla="*/ 39 h 39"/>
                <a:gd name="T50" fmla="*/ 81 w 119"/>
                <a:gd name="T51" fmla="*/ 34 h 39"/>
                <a:gd name="T52" fmla="*/ 86 w 119"/>
                <a:gd name="T53" fmla="*/ 24 h 39"/>
                <a:gd name="T54" fmla="*/ 33 w 119"/>
                <a:gd name="T55" fmla="*/ 24 h 39"/>
                <a:gd name="T56" fmla="*/ 38 w 119"/>
                <a:gd name="T57" fmla="*/ 34 h 39"/>
                <a:gd name="T58" fmla="*/ 48 w 119"/>
                <a:gd name="T59" fmla="*/ 39 h 39"/>
                <a:gd name="T60" fmla="*/ 53 w 119"/>
                <a:gd name="T61" fmla="*/ 34 h 39"/>
                <a:gd name="T62" fmla="*/ 20 w 119"/>
                <a:gd name="T63" fmla="*/ 24 h 39"/>
                <a:gd name="T64" fmla="*/ 0 w 119"/>
                <a:gd name="T65" fmla="*/ 34 h 39"/>
                <a:gd name="T66" fmla="*/ 5 w 119"/>
                <a:gd name="T67" fmla="*/ 39 h 39"/>
                <a:gd name="T68" fmla="*/ 15 w 119"/>
                <a:gd name="T69" fmla="*/ 34 h 39"/>
                <a:gd name="T70" fmla="*/ 20 w 119"/>
                <a:gd name="T71" fmla="*/ 24 h 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19" h="39">
                  <a:moveTo>
                    <a:pt x="20" y="0"/>
                  </a:moveTo>
                  <a:lnTo>
                    <a:pt x="0" y="0"/>
                  </a:lnTo>
                  <a:lnTo>
                    <a:pt x="0" y="10"/>
                  </a:lnTo>
                  <a:lnTo>
                    <a:pt x="5" y="10"/>
                  </a:lnTo>
                  <a:lnTo>
                    <a:pt x="5" y="15"/>
                  </a:lnTo>
                  <a:lnTo>
                    <a:pt x="15" y="15"/>
                  </a:lnTo>
                  <a:lnTo>
                    <a:pt x="15" y="10"/>
                  </a:lnTo>
                  <a:lnTo>
                    <a:pt x="20" y="10"/>
                  </a:lnTo>
                  <a:lnTo>
                    <a:pt x="20" y="0"/>
                  </a:lnTo>
                  <a:close/>
                  <a:moveTo>
                    <a:pt x="53" y="0"/>
                  </a:moveTo>
                  <a:lnTo>
                    <a:pt x="33" y="0"/>
                  </a:lnTo>
                  <a:lnTo>
                    <a:pt x="33" y="10"/>
                  </a:lnTo>
                  <a:lnTo>
                    <a:pt x="38" y="10"/>
                  </a:lnTo>
                  <a:lnTo>
                    <a:pt x="38" y="15"/>
                  </a:lnTo>
                  <a:lnTo>
                    <a:pt x="48" y="15"/>
                  </a:lnTo>
                  <a:lnTo>
                    <a:pt x="48" y="10"/>
                  </a:lnTo>
                  <a:lnTo>
                    <a:pt x="53" y="10"/>
                  </a:lnTo>
                  <a:lnTo>
                    <a:pt x="53" y="0"/>
                  </a:lnTo>
                  <a:close/>
                  <a:moveTo>
                    <a:pt x="86" y="0"/>
                  </a:moveTo>
                  <a:lnTo>
                    <a:pt x="66" y="0"/>
                  </a:lnTo>
                  <a:lnTo>
                    <a:pt x="66" y="10"/>
                  </a:lnTo>
                  <a:lnTo>
                    <a:pt x="71" y="10"/>
                  </a:lnTo>
                  <a:lnTo>
                    <a:pt x="71" y="15"/>
                  </a:lnTo>
                  <a:lnTo>
                    <a:pt x="81" y="15"/>
                  </a:lnTo>
                  <a:lnTo>
                    <a:pt x="81" y="10"/>
                  </a:lnTo>
                  <a:lnTo>
                    <a:pt x="86" y="10"/>
                  </a:lnTo>
                  <a:lnTo>
                    <a:pt x="86" y="0"/>
                  </a:lnTo>
                  <a:close/>
                  <a:moveTo>
                    <a:pt x="119" y="0"/>
                  </a:moveTo>
                  <a:lnTo>
                    <a:pt x="99" y="0"/>
                  </a:lnTo>
                  <a:lnTo>
                    <a:pt x="99" y="10"/>
                  </a:lnTo>
                  <a:lnTo>
                    <a:pt x="104" y="10"/>
                  </a:lnTo>
                  <a:lnTo>
                    <a:pt x="104" y="15"/>
                  </a:lnTo>
                  <a:lnTo>
                    <a:pt x="114" y="15"/>
                  </a:lnTo>
                  <a:lnTo>
                    <a:pt x="114" y="10"/>
                  </a:lnTo>
                  <a:lnTo>
                    <a:pt x="119" y="10"/>
                  </a:lnTo>
                  <a:lnTo>
                    <a:pt x="119" y="0"/>
                  </a:lnTo>
                  <a:close/>
                  <a:moveTo>
                    <a:pt x="119" y="24"/>
                  </a:moveTo>
                  <a:lnTo>
                    <a:pt x="99" y="24"/>
                  </a:lnTo>
                  <a:lnTo>
                    <a:pt x="99" y="34"/>
                  </a:lnTo>
                  <a:lnTo>
                    <a:pt x="104" y="34"/>
                  </a:lnTo>
                  <a:lnTo>
                    <a:pt x="104" y="39"/>
                  </a:lnTo>
                  <a:lnTo>
                    <a:pt x="114" y="39"/>
                  </a:lnTo>
                  <a:lnTo>
                    <a:pt x="114" y="34"/>
                  </a:lnTo>
                  <a:lnTo>
                    <a:pt x="119" y="34"/>
                  </a:lnTo>
                  <a:lnTo>
                    <a:pt x="119" y="24"/>
                  </a:lnTo>
                  <a:close/>
                  <a:moveTo>
                    <a:pt x="86" y="24"/>
                  </a:moveTo>
                  <a:lnTo>
                    <a:pt x="66" y="24"/>
                  </a:lnTo>
                  <a:lnTo>
                    <a:pt x="66" y="34"/>
                  </a:lnTo>
                  <a:lnTo>
                    <a:pt x="71" y="34"/>
                  </a:lnTo>
                  <a:lnTo>
                    <a:pt x="71" y="39"/>
                  </a:lnTo>
                  <a:lnTo>
                    <a:pt x="81" y="39"/>
                  </a:lnTo>
                  <a:lnTo>
                    <a:pt x="81" y="34"/>
                  </a:lnTo>
                  <a:lnTo>
                    <a:pt x="86" y="34"/>
                  </a:lnTo>
                  <a:lnTo>
                    <a:pt x="86" y="24"/>
                  </a:lnTo>
                  <a:close/>
                  <a:moveTo>
                    <a:pt x="53" y="24"/>
                  </a:moveTo>
                  <a:lnTo>
                    <a:pt x="33" y="24"/>
                  </a:lnTo>
                  <a:lnTo>
                    <a:pt x="33" y="34"/>
                  </a:lnTo>
                  <a:lnTo>
                    <a:pt x="38" y="34"/>
                  </a:lnTo>
                  <a:lnTo>
                    <a:pt x="38" y="39"/>
                  </a:lnTo>
                  <a:lnTo>
                    <a:pt x="48" y="39"/>
                  </a:lnTo>
                  <a:lnTo>
                    <a:pt x="48" y="34"/>
                  </a:lnTo>
                  <a:lnTo>
                    <a:pt x="53" y="34"/>
                  </a:lnTo>
                  <a:lnTo>
                    <a:pt x="53" y="24"/>
                  </a:lnTo>
                  <a:close/>
                  <a:moveTo>
                    <a:pt x="20" y="24"/>
                  </a:moveTo>
                  <a:lnTo>
                    <a:pt x="0" y="24"/>
                  </a:lnTo>
                  <a:lnTo>
                    <a:pt x="0" y="34"/>
                  </a:lnTo>
                  <a:lnTo>
                    <a:pt x="5" y="34"/>
                  </a:lnTo>
                  <a:lnTo>
                    <a:pt x="5" y="39"/>
                  </a:lnTo>
                  <a:lnTo>
                    <a:pt x="15" y="39"/>
                  </a:lnTo>
                  <a:lnTo>
                    <a:pt x="15" y="34"/>
                  </a:lnTo>
                  <a:lnTo>
                    <a:pt x="20" y="34"/>
                  </a:lnTo>
                  <a:lnTo>
                    <a:pt x="2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46" name="Freeform 57"/>
            <p:cNvSpPr>
              <a:spLocks noEditPoints="1"/>
            </p:cNvSpPr>
            <p:nvPr/>
          </p:nvSpPr>
          <p:spPr bwMode="auto">
            <a:xfrm>
              <a:off x="3722" y="835"/>
              <a:ext cx="65" cy="63"/>
            </a:xfrm>
            <a:custGeom>
              <a:avLst/>
              <a:gdLst>
                <a:gd name="T0" fmla="*/ 30 w 65"/>
                <a:gd name="T1" fmla="*/ 56 h 63"/>
                <a:gd name="T2" fmla="*/ 25 w 65"/>
                <a:gd name="T3" fmla="*/ 50 h 63"/>
                <a:gd name="T4" fmla="*/ 25 w 65"/>
                <a:gd name="T5" fmla="*/ 56 h 63"/>
                <a:gd name="T6" fmla="*/ 33 w 65"/>
                <a:gd name="T7" fmla="*/ 63 h 63"/>
                <a:gd name="T8" fmla="*/ 40 w 65"/>
                <a:gd name="T9" fmla="*/ 56 h 63"/>
                <a:gd name="T10" fmla="*/ 40 w 65"/>
                <a:gd name="T11" fmla="*/ 50 h 63"/>
                <a:gd name="T12" fmla="*/ 35 w 65"/>
                <a:gd name="T13" fmla="*/ 56 h 63"/>
                <a:gd name="T14" fmla="*/ 35 w 65"/>
                <a:gd name="T15" fmla="*/ 38 h 63"/>
                <a:gd name="T16" fmla="*/ 30 w 65"/>
                <a:gd name="T17" fmla="*/ 38 h 63"/>
                <a:gd name="T18" fmla="*/ 30 w 65"/>
                <a:gd name="T19" fmla="*/ 56 h 63"/>
                <a:gd name="T20" fmla="*/ 48 w 65"/>
                <a:gd name="T21" fmla="*/ 29 h 63"/>
                <a:gd name="T22" fmla="*/ 53 w 65"/>
                <a:gd name="T23" fmla="*/ 24 h 63"/>
                <a:gd name="T24" fmla="*/ 47 w 65"/>
                <a:gd name="T25" fmla="*/ 24 h 63"/>
                <a:gd name="T26" fmla="*/ 40 w 65"/>
                <a:gd name="T27" fmla="*/ 31 h 63"/>
                <a:gd name="T28" fmla="*/ 47 w 65"/>
                <a:gd name="T29" fmla="*/ 39 h 63"/>
                <a:gd name="T30" fmla="*/ 53 w 65"/>
                <a:gd name="T31" fmla="*/ 39 h 63"/>
                <a:gd name="T32" fmla="*/ 48 w 65"/>
                <a:gd name="T33" fmla="*/ 34 h 63"/>
                <a:gd name="T34" fmla="*/ 65 w 65"/>
                <a:gd name="T35" fmla="*/ 34 h 63"/>
                <a:gd name="T36" fmla="*/ 65 w 65"/>
                <a:gd name="T37" fmla="*/ 29 h 63"/>
                <a:gd name="T38" fmla="*/ 48 w 65"/>
                <a:gd name="T39" fmla="*/ 29 h 63"/>
                <a:gd name="T40" fmla="*/ 35 w 65"/>
                <a:gd name="T41" fmla="*/ 7 h 63"/>
                <a:gd name="T42" fmla="*/ 40 w 65"/>
                <a:gd name="T43" fmla="*/ 13 h 63"/>
                <a:gd name="T44" fmla="*/ 40 w 65"/>
                <a:gd name="T45" fmla="*/ 6 h 63"/>
                <a:gd name="T46" fmla="*/ 33 w 65"/>
                <a:gd name="T47" fmla="*/ 0 h 63"/>
                <a:gd name="T48" fmla="*/ 25 w 65"/>
                <a:gd name="T49" fmla="*/ 6 h 63"/>
                <a:gd name="T50" fmla="*/ 25 w 65"/>
                <a:gd name="T51" fmla="*/ 13 h 63"/>
                <a:gd name="T52" fmla="*/ 30 w 65"/>
                <a:gd name="T53" fmla="*/ 7 h 63"/>
                <a:gd name="T54" fmla="*/ 30 w 65"/>
                <a:gd name="T55" fmla="*/ 25 h 63"/>
                <a:gd name="T56" fmla="*/ 35 w 65"/>
                <a:gd name="T57" fmla="*/ 25 h 63"/>
                <a:gd name="T58" fmla="*/ 35 w 65"/>
                <a:gd name="T59" fmla="*/ 7 h 63"/>
                <a:gd name="T60" fmla="*/ 18 w 65"/>
                <a:gd name="T61" fmla="*/ 34 h 63"/>
                <a:gd name="T62" fmla="*/ 12 w 65"/>
                <a:gd name="T63" fmla="*/ 39 h 63"/>
                <a:gd name="T64" fmla="*/ 19 w 65"/>
                <a:gd name="T65" fmla="*/ 39 h 63"/>
                <a:gd name="T66" fmla="*/ 25 w 65"/>
                <a:gd name="T67" fmla="*/ 31 h 63"/>
                <a:gd name="T68" fmla="*/ 19 w 65"/>
                <a:gd name="T69" fmla="*/ 24 h 63"/>
                <a:gd name="T70" fmla="*/ 12 w 65"/>
                <a:gd name="T71" fmla="*/ 24 h 63"/>
                <a:gd name="T72" fmla="*/ 18 w 65"/>
                <a:gd name="T73" fmla="*/ 29 h 63"/>
                <a:gd name="T74" fmla="*/ 0 w 65"/>
                <a:gd name="T75" fmla="*/ 29 h 63"/>
                <a:gd name="T76" fmla="*/ 0 w 65"/>
                <a:gd name="T77" fmla="*/ 34 h 63"/>
                <a:gd name="T78" fmla="*/ 18 w 65"/>
                <a:gd name="T79" fmla="*/ 34 h 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5" h="63">
                  <a:moveTo>
                    <a:pt x="30" y="56"/>
                  </a:moveTo>
                  <a:lnTo>
                    <a:pt x="25" y="50"/>
                  </a:lnTo>
                  <a:lnTo>
                    <a:pt x="25" y="56"/>
                  </a:lnTo>
                  <a:lnTo>
                    <a:pt x="33" y="63"/>
                  </a:lnTo>
                  <a:lnTo>
                    <a:pt x="40" y="56"/>
                  </a:lnTo>
                  <a:lnTo>
                    <a:pt x="40" y="50"/>
                  </a:lnTo>
                  <a:lnTo>
                    <a:pt x="35" y="56"/>
                  </a:lnTo>
                  <a:lnTo>
                    <a:pt x="35" y="38"/>
                  </a:lnTo>
                  <a:lnTo>
                    <a:pt x="30" y="38"/>
                  </a:lnTo>
                  <a:lnTo>
                    <a:pt x="30" y="56"/>
                  </a:lnTo>
                  <a:close/>
                  <a:moveTo>
                    <a:pt x="48" y="29"/>
                  </a:moveTo>
                  <a:lnTo>
                    <a:pt x="53" y="24"/>
                  </a:lnTo>
                  <a:lnTo>
                    <a:pt x="47" y="24"/>
                  </a:lnTo>
                  <a:lnTo>
                    <a:pt x="40" y="31"/>
                  </a:lnTo>
                  <a:lnTo>
                    <a:pt x="47" y="39"/>
                  </a:lnTo>
                  <a:lnTo>
                    <a:pt x="53" y="39"/>
                  </a:lnTo>
                  <a:lnTo>
                    <a:pt x="48" y="34"/>
                  </a:lnTo>
                  <a:lnTo>
                    <a:pt x="65" y="34"/>
                  </a:lnTo>
                  <a:lnTo>
                    <a:pt x="65" y="29"/>
                  </a:lnTo>
                  <a:lnTo>
                    <a:pt x="48" y="29"/>
                  </a:lnTo>
                  <a:close/>
                  <a:moveTo>
                    <a:pt x="35" y="7"/>
                  </a:moveTo>
                  <a:lnTo>
                    <a:pt x="40" y="13"/>
                  </a:lnTo>
                  <a:lnTo>
                    <a:pt x="40" y="6"/>
                  </a:lnTo>
                  <a:lnTo>
                    <a:pt x="33" y="0"/>
                  </a:lnTo>
                  <a:lnTo>
                    <a:pt x="25" y="6"/>
                  </a:lnTo>
                  <a:lnTo>
                    <a:pt x="25" y="13"/>
                  </a:lnTo>
                  <a:lnTo>
                    <a:pt x="30" y="7"/>
                  </a:lnTo>
                  <a:lnTo>
                    <a:pt x="30" y="25"/>
                  </a:lnTo>
                  <a:lnTo>
                    <a:pt x="35" y="25"/>
                  </a:lnTo>
                  <a:lnTo>
                    <a:pt x="35" y="7"/>
                  </a:lnTo>
                  <a:close/>
                  <a:moveTo>
                    <a:pt x="18" y="34"/>
                  </a:moveTo>
                  <a:lnTo>
                    <a:pt x="12" y="39"/>
                  </a:lnTo>
                  <a:lnTo>
                    <a:pt x="19" y="39"/>
                  </a:lnTo>
                  <a:lnTo>
                    <a:pt x="25" y="31"/>
                  </a:lnTo>
                  <a:lnTo>
                    <a:pt x="19" y="24"/>
                  </a:lnTo>
                  <a:lnTo>
                    <a:pt x="12" y="24"/>
                  </a:lnTo>
                  <a:lnTo>
                    <a:pt x="18" y="29"/>
                  </a:lnTo>
                  <a:lnTo>
                    <a:pt x="0" y="29"/>
                  </a:lnTo>
                  <a:lnTo>
                    <a:pt x="0" y="34"/>
                  </a:lnTo>
                  <a:lnTo>
                    <a:pt x="18"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47" name="Freeform 65"/>
            <p:cNvSpPr>
              <a:spLocks noEditPoints="1"/>
            </p:cNvSpPr>
            <p:nvPr/>
          </p:nvSpPr>
          <p:spPr bwMode="auto">
            <a:xfrm>
              <a:off x="2454" y="863"/>
              <a:ext cx="958" cy="449"/>
            </a:xfrm>
            <a:custGeom>
              <a:avLst/>
              <a:gdLst>
                <a:gd name="T0" fmla="*/ 175 w 4966"/>
                <a:gd name="T1" fmla="*/ 2 h 2331"/>
                <a:gd name="T2" fmla="*/ 182 w 4966"/>
                <a:gd name="T3" fmla="*/ 0 h 2331"/>
                <a:gd name="T4" fmla="*/ 168 w 4966"/>
                <a:gd name="T5" fmla="*/ 5 h 2331"/>
                <a:gd name="T6" fmla="*/ 163 w 4966"/>
                <a:gd name="T7" fmla="*/ 0 h 2331"/>
                <a:gd name="T8" fmla="*/ 171 w 4966"/>
                <a:gd name="T9" fmla="*/ 2 h 2331"/>
                <a:gd name="T10" fmla="*/ 149 w 4966"/>
                <a:gd name="T11" fmla="*/ 5 h 2331"/>
                <a:gd name="T12" fmla="*/ 154 w 4966"/>
                <a:gd name="T13" fmla="*/ 0 h 2331"/>
                <a:gd name="T14" fmla="*/ 154 w 4966"/>
                <a:gd name="T15" fmla="*/ 5 h 2331"/>
                <a:gd name="T16" fmla="*/ 132 w 4966"/>
                <a:gd name="T17" fmla="*/ 2 h 2331"/>
                <a:gd name="T18" fmla="*/ 139 w 4966"/>
                <a:gd name="T19" fmla="*/ 0 h 2331"/>
                <a:gd name="T20" fmla="*/ 125 w 4966"/>
                <a:gd name="T21" fmla="*/ 5 h 2331"/>
                <a:gd name="T22" fmla="*/ 121 w 4966"/>
                <a:gd name="T23" fmla="*/ 0 h 2331"/>
                <a:gd name="T24" fmla="*/ 128 w 4966"/>
                <a:gd name="T25" fmla="*/ 2 h 2331"/>
                <a:gd name="T26" fmla="*/ 106 w 4966"/>
                <a:gd name="T27" fmla="*/ 5 h 2331"/>
                <a:gd name="T28" fmla="*/ 111 w 4966"/>
                <a:gd name="T29" fmla="*/ 0 h 2331"/>
                <a:gd name="T30" fmla="*/ 111 w 4966"/>
                <a:gd name="T31" fmla="*/ 5 h 2331"/>
                <a:gd name="T32" fmla="*/ 90 w 4966"/>
                <a:gd name="T33" fmla="*/ 2 h 2331"/>
                <a:gd name="T34" fmla="*/ 97 w 4966"/>
                <a:gd name="T35" fmla="*/ 0 h 2331"/>
                <a:gd name="T36" fmla="*/ 82 w 4966"/>
                <a:gd name="T37" fmla="*/ 5 h 2331"/>
                <a:gd name="T38" fmla="*/ 78 w 4966"/>
                <a:gd name="T39" fmla="*/ 0 h 2331"/>
                <a:gd name="T40" fmla="*/ 85 w 4966"/>
                <a:gd name="T41" fmla="*/ 2 h 2331"/>
                <a:gd name="T42" fmla="*/ 63 w 4966"/>
                <a:gd name="T43" fmla="*/ 5 h 2331"/>
                <a:gd name="T44" fmla="*/ 68 w 4966"/>
                <a:gd name="T45" fmla="*/ 0 h 2331"/>
                <a:gd name="T46" fmla="*/ 68 w 4966"/>
                <a:gd name="T47" fmla="*/ 5 h 2331"/>
                <a:gd name="T48" fmla="*/ 47 w 4966"/>
                <a:gd name="T49" fmla="*/ 2 h 2331"/>
                <a:gd name="T50" fmla="*/ 54 w 4966"/>
                <a:gd name="T51" fmla="*/ 0 h 2331"/>
                <a:gd name="T52" fmla="*/ 40 w 4966"/>
                <a:gd name="T53" fmla="*/ 5 h 2331"/>
                <a:gd name="T54" fmla="*/ 35 w 4966"/>
                <a:gd name="T55" fmla="*/ 0 h 2331"/>
                <a:gd name="T56" fmla="*/ 42 w 4966"/>
                <a:gd name="T57" fmla="*/ 2 h 2331"/>
                <a:gd name="T58" fmla="*/ 20 w 4966"/>
                <a:gd name="T59" fmla="*/ 5 h 2331"/>
                <a:gd name="T60" fmla="*/ 25 w 4966"/>
                <a:gd name="T61" fmla="*/ 0 h 2331"/>
                <a:gd name="T62" fmla="*/ 25 w 4966"/>
                <a:gd name="T63" fmla="*/ 5 h 2331"/>
                <a:gd name="T64" fmla="*/ 4 w 4966"/>
                <a:gd name="T65" fmla="*/ 2 h 2331"/>
                <a:gd name="T66" fmla="*/ 11 w 4966"/>
                <a:gd name="T67" fmla="*/ 0 h 2331"/>
                <a:gd name="T68" fmla="*/ 5 w 4966"/>
                <a:gd name="T69" fmla="*/ 8 h 2331"/>
                <a:gd name="T70" fmla="*/ 0 w 4966"/>
                <a:gd name="T71" fmla="*/ 13 h 2331"/>
                <a:gd name="T72" fmla="*/ 5 w 4966"/>
                <a:gd name="T73" fmla="*/ 8 h 2331"/>
                <a:gd name="T74" fmla="*/ 2 w 4966"/>
                <a:gd name="T75" fmla="*/ 29 h 2331"/>
                <a:gd name="T76" fmla="*/ 2 w 4966"/>
                <a:gd name="T77" fmla="*/ 20 h 2331"/>
                <a:gd name="T78" fmla="*/ 5 w 4966"/>
                <a:gd name="T79" fmla="*/ 41 h 2331"/>
                <a:gd name="T80" fmla="*/ 0 w 4966"/>
                <a:gd name="T81" fmla="*/ 37 h 2331"/>
                <a:gd name="T82" fmla="*/ 5 w 4966"/>
                <a:gd name="T83" fmla="*/ 51 h 2331"/>
                <a:gd name="T84" fmla="*/ 0 w 4966"/>
                <a:gd name="T85" fmla="*/ 56 h 2331"/>
                <a:gd name="T86" fmla="*/ 5 w 4966"/>
                <a:gd name="T87" fmla="*/ 51 h 2331"/>
                <a:gd name="T88" fmla="*/ 2 w 4966"/>
                <a:gd name="T89" fmla="*/ 72 h 2331"/>
                <a:gd name="T90" fmla="*/ 2 w 4966"/>
                <a:gd name="T91" fmla="*/ 63 h 2331"/>
                <a:gd name="T92" fmla="*/ 5 w 4966"/>
                <a:gd name="T93" fmla="*/ 84 h 2331"/>
                <a:gd name="T94" fmla="*/ 0 w 4966"/>
                <a:gd name="T95" fmla="*/ 79 h 23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966" h="2331">
                  <a:moveTo>
                    <a:pt x="4902" y="128"/>
                  </a:moveTo>
                  <a:lnTo>
                    <a:pt x="4774" y="128"/>
                  </a:lnTo>
                  <a:cubicBezTo>
                    <a:pt x="4738" y="128"/>
                    <a:pt x="4710" y="100"/>
                    <a:pt x="4710" y="64"/>
                  </a:cubicBezTo>
                  <a:cubicBezTo>
                    <a:pt x="4710" y="29"/>
                    <a:pt x="4738" y="0"/>
                    <a:pt x="4774" y="0"/>
                  </a:cubicBezTo>
                  <a:lnTo>
                    <a:pt x="4902" y="0"/>
                  </a:lnTo>
                  <a:cubicBezTo>
                    <a:pt x="4937" y="0"/>
                    <a:pt x="4966" y="29"/>
                    <a:pt x="4966" y="64"/>
                  </a:cubicBezTo>
                  <a:cubicBezTo>
                    <a:pt x="4966" y="100"/>
                    <a:pt x="4937" y="128"/>
                    <a:pt x="4902" y="128"/>
                  </a:cubicBezTo>
                  <a:close/>
                  <a:moveTo>
                    <a:pt x="4518" y="128"/>
                  </a:moveTo>
                  <a:lnTo>
                    <a:pt x="4390" y="128"/>
                  </a:lnTo>
                  <a:cubicBezTo>
                    <a:pt x="4354" y="128"/>
                    <a:pt x="4326" y="100"/>
                    <a:pt x="4326" y="64"/>
                  </a:cubicBezTo>
                  <a:cubicBezTo>
                    <a:pt x="4326" y="29"/>
                    <a:pt x="4354" y="0"/>
                    <a:pt x="4390" y="0"/>
                  </a:cubicBezTo>
                  <a:lnTo>
                    <a:pt x="4518" y="0"/>
                  </a:lnTo>
                  <a:cubicBezTo>
                    <a:pt x="4553" y="0"/>
                    <a:pt x="4582" y="29"/>
                    <a:pt x="4582" y="64"/>
                  </a:cubicBezTo>
                  <a:cubicBezTo>
                    <a:pt x="4582" y="100"/>
                    <a:pt x="4553" y="128"/>
                    <a:pt x="4518" y="128"/>
                  </a:cubicBezTo>
                  <a:close/>
                  <a:moveTo>
                    <a:pt x="4134" y="128"/>
                  </a:moveTo>
                  <a:lnTo>
                    <a:pt x="4006" y="128"/>
                  </a:lnTo>
                  <a:cubicBezTo>
                    <a:pt x="3970" y="128"/>
                    <a:pt x="3942" y="100"/>
                    <a:pt x="3942" y="64"/>
                  </a:cubicBezTo>
                  <a:cubicBezTo>
                    <a:pt x="3942" y="29"/>
                    <a:pt x="3970" y="0"/>
                    <a:pt x="4006" y="0"/>
                  </a:cubicBezTo>
                  <a:lnTo>
                    <a:pt x="4134" y="0"/>
                  </a:lnTo>
                  <a:cubicBezTo>
                    <a:pt x="4169" y="0"/>
                    <a:pt x="4198" y="29"/>
                    <a:pt x="4198" y="64"/>
                  </a:cubicBezTo>
                  <a:cubicBezTo>
                    <a:pt x="4198" y="100"/>
                    <a:pt x="4169" y="128"/>
                    <a:pt x="4134" y="128"/>
                  </a:cubicBezTo>
                  <a:close/>
                  <a:moveTo>
                    <a:pt x="3750" y="128"/>
                  </a:moveTo>
                  <a:lnTo>
                    <a:pt x="3622" y="128"/>
                  </a:lnTo>
                  <a:cubicBezTo>
                    <a:pt x="3586" y="128"/>
                    <a:pt x="3558" y="100"/>
                    <a:pt x="3558" y="64"/>
                  </a:cubicBezTo>
                  <a:cubicBezTo>
                    <a:pt x="3558" y="29"/>
                    <a:pt x="3586" y="0"/>
                    <a:pt x="3622" y="0"/>
                  </a:cubicBezTo>
                  <a:lnTo>
                    <a:pt x="3750" y="0"/>
                  </a:lnTo>
                  <a:cubicBezTo>
                    <a:pt x="3785" y="0"/>
                    <a:pt x="3814" y="29"/>
                    <a:pt x="3814" y="64"/>
                  </a:cubicBezTo>
                  <a:cubicBezTo>
                    <a:pt x="3814" y="100"/>
                    <a:pt x="3785" y="128"/>
                    <a:pt x="3750" y="128"/>
                  </a:cubicBezTo>
                  <a:close/>
                  <a:moveTo>
                    <a:pt x="3366" y="128"/>
                  </a:moveTo>
                  <a:lnTo>
                    <a:pt x="3238" y="128"/>
                  </a:lnTo>
                  <a:cubicBezTo>
                    <a:pt x="3202" y="128"/>
                    <a:pt x="3174" y="100"/>
                    <a:pt x="3174" y="64"/>
                  </a:cubicBezTo>
                  <a:cubicBezTo>
                    <a:pt x="3174" y="29"/>
                    <a:pt x="3202" y="0"/>
                    <a:pt x="3238" y="0"/>
                  </a:cubicBezTo>
                  <a:lnTo>
                    <a:pt x="3366" y="0"/>
                  </a:lnTo>
                  <a:cubicBezTo>
                    <a:pt x="3401" y="0"/>
                    <a:pt x="3430" y="29"/>
                    <a:pt x="3430" y="64"/>
                  </a:cubicBezTo>
                  <a:cubicBezTo>
                    <a:pt x="3430" y="100"/>
                    <a:pt x="3401" y="128"/>
                    <a:pt x="3366" y="128"/>
                  </a:cubicBezTo>
                  <a:close/>
                  <a:moveTo>
                    <a:pt x="2982" y="128"/>
                  </a:moveTo>
                  <a:lnTo>
                    <a:pt x="2854" y="128"/>
                  </a:lnTo>
                  <a:cubicBezTo>
                    <a:pt x="2818" y="128"/>
                    <a:pt x="2790" y="100"/>
                    <a:pt x="2790" y="64"/>
                  </a:cubicBezTo>
                  <a:cubicBezTo>
                    <a:pt x="2790" y="29"/>
                    <a:pt x="2818" y="0"/>
                    <a:pt x="2854" y="0"/>
                  </a:cubicBezTo>
                  <a:lnTo>
                    <a:pt x="2982" y="0"/>
                  </a:lnTo>
                  <a:cubicBezTo>
                    <a:pt x="3017" y="0"/>
                    <a:pt x="3046" y="29"/>
                    <a:pt x="3046" y="64"/>
                  </a:cubicBezTo>
                  <a:cubicBezTo>
                    <a:pt x="3046" y="100"/>
                    <a:pt x="3017" y="128"/>
                    <a:pt x="2982" y="128"/>
                  </a:cubicBezTo>
                  <a:close/>
                  <a:moveTo>
                    <a:pt x="2598" y="128"/>
                  </a:moveTo>
                  <a:lnTo>
                    <a:pt x="2470" y="128"/>
                  </a:lnTo>
                  <a:cubicBezTo>
                    <a:pt x="2434" y="128"/>
                    <a:pt x="2406" y="100"/>
                    <a:pt x="2406" y="64"/>
                  </a:cubicBezTo>
                  <a:cubicBezTo>
                    <a:pt x="2406" y="29"/>
                    <a:pt x="2434" y="0"/>
                    <a:pt x="2470" y="0"/>
                  </a:cubicBezTo>
                  <a:lnTo>
                    <a:pt x="2598" y="0"/>
                  </a:lnTo>
                  <a:cubicBezTo>
                    <a:pt x="2633" y="0"/>
                    <a:pt x="2662" y="29"/>
                    <a:pt x="2662" y="64"/>
                  </a:cubicBezTo>
                  <a:cubicBezTo>
                    <a:pt x="2662" y="100"/>
                    <a:pt x="2633" y="128"/>
                    <a:pt x="2598" y="128"/>
                  </a:cubicBezTo>
                  <a:close/>
                  <a:moveTo>
                    <a:pt x="2214" y="128"/>
                  </a:moveTo>
                  <a:lnTo>
                    <a:pt x="2086" y="128"/>
                  </a:lnTo>
                  <a:cubicBezTo>
                    <a:pt x="2050" y="128"/>
                    <a:pt x="2022" y="100"/>
                    <a:pt x="2022" y="64"/>
                  </a:cubicBezTo>
                  <a:cubicBezTo>
                    <a:pt x="2022" y="29"/>
                    <a:pt x="2050" y="0"/>
                    <a:pt x="2086" y="0"/>
                  </a:cubicBezTo>
                  <a:lnTo>
                    <a:pt x="2214" y="0"/>
                  </a:lnTo>
                  <a:cubicBezTo>
                    <a:pt x="2249" y="0"/>
                    <a:pt x="2278" y="29"/>
                    <a:pt x="2278" y="64"/>
                  </a:cubicBezTo>
                  <a:cubicBezTo>
                    <a:pt x="2278" y="100"/>
                    <a:pt x="2249" y="128"/>
                    <a:pt x="2214" y="128"/>
                  </a:cubicBezTo>
                  <a:close/>
                  <a:moveTo>
                    <a:pt x="1830" y="128"/>
                  </a:moveTo>
                  <a:lnTo>
                    <a:pt x="1702" y="128"/>
                  </a:lnTo>
                  <a:cubicBezTo>
                    <a:pt x="1666" y="128"/>
                    <a:pt x="1638" y="100"/>
                    <a:pt x="1638" y="64"/>
                  </a:cubicBezTo>
                  <a:cubicBezTo>
                    <a:pt x="1638" y="29"/>
                    <a:pt x="1666" y="0"/>
                    <a:pt x="1702" y="0"/>
                  </a:cubicBezTo>
                  <a:lnTo>
                    <a:pt x="1830" y="0"/>
                  </a:lnTo>
                  <a:cubicBezTo>
                    <a:pt x="1865" y="0"/>
                    <a:pt x="1894" y="29"/>
                    <a:pt x="1894" y="64"/>
                  </a:cubicBezTo>
                  <a:cubicBezTo>
                    <a:pt x="1894" y="100"/>
                    <a:pt x="1865" y="128"/>
                    <a:pt x="1830" y="128"/>
                  </a:cubicBezTo>
                  <a:close/>
                  <a:moveTo>
                    <a:pt x="1446" y="128"/>
                  </a:moveTo>
                  <a:lnTo>
                    <a:pt x="1318" y="128"/>
                  </a:lnTo>
                  <a:cubicBezTo>
                    <a:pt x="1282" y="128"/>
                    <a:pt x="1254" y="100"/>
                    <a:pt x="1254" y="64"/>
                  </a:cubicBezTo>
                  <a:cubicBezTo>
                    <a:pt x="1254" y="29"/>
                    <a:pt x="1282" y="0"/>
                    <a:pt x="1318" y="0"/>
                  </a:cubicBezTo>
                  <a:lnTo>
                    <a:pt x="1446" y="0"/>
                  </a:lnTo>
                  <a:cubicBezTo>
                    <a:pt x="1481" y="0"/>
                    <a:pt x="1510" y="29"/>
                    <a:pt x="1510" y="64"/>
                  </a:cubicBezTo>
                  <a:cubicBezTo>
                    <a:pt x="1510" y="100"/>
                    <a:pt x="1481" y="128"/>
                    <a:pt x="1446" y="128"/>
                  </a:cubicBezTo>
                  <a:close/>
                  <a:moveTo>
                    <a:pt x="1062" y="128"/>
                  </a:moveTo>
                  <a:lnTo>
                    <a:pt x="934" y="128"/>
                  </a:lnTo>
                  <a:cubicBezTo>
                    <a:pt x="898" y="128"/>
                    <a:pt x="870" y="100"/>
                    <a:pt x="870" y="64"/>
                  </a:cubicBezTo>
                  <a:cubicBezTo>
                    <a:pt x="870" y="29"/>
                    <a:pt x="898" y="0"/>
                    <a:pt x="934" y="0"/>
                  </a:cubicBezTo>
                  <a:lnTo>
                    <a:pt x="1062" y="0"/>
                  </a:lnTo>
                  <a:cubicBezTo>
                    <a:pt x="1097" y="0"/>
                    <a:pt x="1126" y="29"/>
                    <a:pt x="1126" y="64"/>
                  </a:cubicBezTo>
                  <a:cubicBezTo>
                    <a:pt x="1126" y="100"/>
                    <a:pt x="1097" y="128"/>
                    <a:pt x="1062" y="128"/>
                  </a:cubicBezTo>
                  <a:close/>
                  <a:moveTo>
                    <a:pt x="678" y="128"/>
                  </a:moveTo>
                  <a:lnTo>
                    <a:pt x="550" y="128"/>
                  </a:lnTo>
                  <a:cubicBezTo>
                    <a:pt x="514" y="128"/>
                    <a:pt x="486" y="100"/>
                    <a:pt x="486" y="64"/>
                  </a:cubicBezTo>
                  <a:cubicBezTo>
                    <a:pt x="486" y="29"/>
                    <a:pt x="514" y="0"/>
                    <a:pt x="550" y="0"/>
                  </a:cubicBezTo>
                  <a:lnTo>
                    <a:pt x="678" y="0"/>
                  </a:lnTo>
                  <a:cubicBezTo>
                    <a:pt x="713" y="0"/>
                    <a:pt x="742" y="29"/>
                    <a:pt x="742" y="64"/>
                  </a:cubicBezTo>
                  <a:cubicBezTo>
                    <a:pt x="742" y="100"/>
                    <a:pt x="713" y="128"/>
                    <a:pt x="678" y="128"/>
                  </a:cubicBezTo>
                  <a:close/>
                  <a:moveTo>
                    <a:pt x="294" y="128"/>
                  </a:moveTo>
                  <a:lnTo>
                    <a:pt x="166" y="128"/>
                  </a:lnTo>
                  <a:cubicBezTo>
                    <a:pt x="130" y="128"/>
                    <a:pt x="102" y="100"/>
                    <a:pt x="102" y="64"/>
                  </a:cubicBezTo>
                  <a:cubicBezTo>
                    <a:pt x="102" y="29"/>
                    <a:pt x="130" y="0"/>
                    <a:pt x="166" y="0"/>
                  </a:cubicBezTo>
                  <a:lnTo>
                    <a:pt x="294" y="0"/>
                  </a:lnTo>
                  <a:cubicBezTo>
                    <a:pt x="329" y="0"/>
                    <a:pt x="358" y="29"/>
                    <a:pt x="358" y="64"/>
                  </a:cubicBezTo>
                  <a:cubicBezTo>
                    <a:pt x="358" y="100"/>
                    <a:pt x="329" y="128"/>
                    <a:pt x="294" y="128"/>
                  </a:cubicBezTo>
                  <a:close/>
                  <a:moveTo>
                    <a:pt x="128" y="219"/>
                  </a:moveTo>
                  <a:lnTo>
                    <a:pt x="128" y="347"/>
                  </a:lnTo>
                  <a:cubicBezTo>
                    <a:pt x="128" y="382"/>
                    <a:pt x="99" y="411"/>
                    <a:pt x="64" y="411"/>
                  </a:cubicBezTo>
                  <a:cubicBezTo>
                    <a:pt x="28" y="411"/>
                    <a:pt x="0" y="382"/>
                    <a:pt x="0" y="347"/>
                  </a:cubicBezTo>
                  <a:lnTo>
                    <a:pt x="0" y="219"/>
                  </a:lnTo>
                  <a:cubicBezTo>
                    <a:pt x="0" y="183"/>
                    <a:pt x="28" y="155"/>
                    <a:pt x="64" y="155"/>
                  </a:cubicBezTo>
                  <a:cubicBezTo>
                    <a:pt x="99" y="155"/>
                    <a:pt x="128" y="183"/>
                    <a:pt x="128" y="219"/>
                  </a:cubicBezTo>
                  <a:close/>
                  <a:moveTo>
                    <a:pt x="128" y="603"/>
                  </a:moveTo>
                  <a:lnTo>
                    <a:pt x="128" y="731"/>
                  </a:lnTo>
                  <a:cubicBezTo>
                    <a:pt x="128" y="766"/>
                    <a:pt x="99" y="795"/>
                    <a:pt x="64" y="795"/>
                  </a:cubicBezTo>
                  <a:cubicBezTo>
                    <a:pt x="28" y="795"/>
                    <a:pt x="0" y="766"/>
                    <a:pt x="0" y="731"/>
                  </a:cubicBezTo>
                  <a:lnTo>
                    <a:pt x="0" y="603"/>
                  </a:lnTo>
                  <a:cubicBezTo>
                    <a:pt x="0" y="567"/>
                    <a:pt x="28" y="539"/>
                    <a:pt x="64" y="539"/>
                  </a:cubicBezTo>
                  <a:cubicBezTo>
                    <a:pt x="99" y="539"/>
                    <a:pt x="128" y="567"/>
                    <a:pt x="128" y="603"/>
                  </a:cubicBezTo>
                  <a:close/>
                  <a:moveTo>
                    <a:pt x="128" y="987"/>
                  </a:moveTo>
                  <a:lnTo>
                    <a:pt x="128" y="1115"/>
                  </a:lnTo>
                  <a:cubicBezTo>
                    <a:pt x="128" y="1150"/>
                    <a:pt x="99" y="1179"/>
                    <a:pt x="64" y="1179"/>
                  </a:cubicBezTo>
                  <a:cubicBezTo>
                    <a:pt x="28" y="1179"/>
                    <a:pt x="0" y="1150"/>
                    <a:pt x="0" y="1115"/>
                  </a:cubicBezTo>
                  <a:lnTo>
                    <a:pt x="0" y="987"/>
                  </a:lnTo>
                  <a:cubicBezTo>
                    <a:pt x="0" y="951"/>
                    <a:pt x="28" y="923"/>
                    <a:pt x="64" y="923"/>
                  </a:cubicBezTo>
                  <a:cubicBezTo>
                    <a:pt x="99" y="923"/>
                    <a:pt x="128" y="951"/>
                    <a:pt x="128" y="987"/>
                  </a:cubicBezTo>
                  <a:close/>
                  <a:moveTo>
                    <a:pt x="128" y="1371"/>
                  </a:moveTo>
                  <a:lnTo>
                    <a:pt x="128" y="1499"/>
                  </a:lnTo>
                  <a:cubicBezTo>
                    <a:pt x="128" y="1534"/>
                    <a:pt x="99" y="1563"/>
                    <a:pt x="64" y="1563"/>
                  </a:cubicBezTo>
                  <a:cubicBezTo>
                    <a:pt x="28" y="1563"/>
                    <a:pt x="0" y="1534"/>
                    <a:pt x="0" y="1499"/>
                  </a:cubicBezTo>
                  <a:lnTo>
                    <a:pt x="0" y="1371"/>
                  </a:lnTo>
                  <a:cubicBezTo>
                    <a:pt x="0" y="1335"/>
                    <a:pt x="28" y="1307"/>
                    <a:pt x="64" y="1307"/>
                  </a:cubicBezTo>
                  <a:cubicBezTo>
                    <a:pt x="99" y="1307"/>
                    <a:pt x="128" y="1335"/>
                    <a:pt x="128" y="1371"/>
                  </a:cubicBezTo>
                  <a:close/>
                  <a:moveTo>
                    <a:pt x="128" y="1755"/>
                  </a:moveTo>
                  <a:lnTo>
                    <a:pt x="128" y="1883"/>
                  </a:lnTo>
                  <a:cubicBezTo>
                    <a:pt x="128" y="1918"/>
                    <a:pt x="99" y="1947"/>
                    <a:pt x="64" y="1947"/>
                  </a:cubicBezTo>
                  <a:cubicBezTo>
                    <a:pt x="28" y="1947"/>
                    <a:pt x="0" y="1918"/>
                    <a:pt x="0" y="1883"/>
                  </a:cubicBezTo>
                  <a:lnTo>
                    <a:pt x="0" y="1755"/>
                  </a:lnTo>
                  <a:cubicBezTo>
                    <a:pt x="0" y="1719"/>
                    <a:pt x="28" y="1691"/>
                    <a:pt x="64" y="1691"/>
                  </a:cubicBezTo>
                  <a:cubicBezTo>
                    <a:pt x="99" y="1691"/>
                    <a:pt x="128" y="1719"/>
                    <a:pt x="128" y="1755"/>
                  </a:cubicBezTo>
                  <a:close/>
                  <a:moveTo>
                    <a:pt x="128" y="2139"/>
                  </a:moveTo>
                  <a:lnTo>
                    <a:pt x="128" y="2267"/>
                  </a:lnTo>
                  <a:cubicBezTo>
                    <a:pt x="128" y="2302"/>
                    <a:pt x="99" y="2331"/>
                    <a:pt x="64" y="2331"/>
                  </a:cubicBezTo>
                  <a:cubicBezTo>
                    <a:pt x="28" y="2331"/>
                    <a:pt x="0" y="2302"/>
                    <a:pt x="0" y="2267"/>
                  </a:cubicBezTo>
                  <a:lnTo>
                    <a:pt x="0" y="2139"/>
                  </a:lnTo>
                  <a:cubicBezTo>
                    <a:pt x="0" y="2103"/>
                    <a:pt x="28" y="2075"/>
                    <a:pt x="64" y="2075"/>
                  </a:cubicBezTo>
                  <a:cubicBezTo>
                    <a:pt x="99" y="2075"/>
                    <a:pt x="128" y="2103"/>
                    <a:pt x="128" y="2139"/>
                  </a:cubicBezTo>
                  <a:close/>
                </a:path>
              </a:pathLst>
            </a:custGeom>
            <a:solidFill>
              <a:srgbClr val="C00000"/>
            </a:solidFill>
            <a:ln w="0" cap="flat">
              <a:solidFill>
                <a:srgbClr val="5692C9"/>
              </a:solidFill>
              <a:prstDash val="solid"/>
              <a:round/>
              <a:headEnd/>
              <a:tailEnd/>
            </a:ln>
          </p:spPr>
          <p:txBody>
            <a:bodyPr/>
            <a:lstStyle/>
            <a:p>
              <a:endParaRPr lang="en-US" sz="3199"/>
            </a:p>
          </p:txBody>
        </p:sp>
        <p:sp>
          <p:nvSpPr>
            <p:cNvPr id="37948" name="Freeform 66"/>
            <p:cNvSpPr>
              <a:spLocks/>
            </p:cNvSpPr>
            <p:nvPr/>
          </p:nvSpPr>
          <p:spPr bwMode="auto">
            <a:xfrm>
              <a:off x="2431" y="1295"/>
              <a:ext cx="70" cy="70"/>
            </a:xfrm>
            <a:custGeom>
              <a:avLst/>
              <a:gdLst>
                <a:gd name="T0" fmla="*/ 70 w 70"/>
                <a:gd name="T1" fmla="*/ 0 h 70"/>
                <a:gd name="T2" fmla="*/ 35 w 70"/>
                <a:gd name="T3" fmla="*/ 70 h 70"/>
                <a:gd name="T4" fmla="*/ 0 w 70"/>
                <a:gd name="T5" fmla="*/ 0 h 70"/>
                <a:gd name="T6" fmla="*/ 70 w 7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70">
                  <a:moveTo>
                    <a:pt x="70" y="0"/>
                  </a:moveTo>
                  <a:lnTo>
                    <a:pt x="35" y="70"/>
                  </a:lnTo>
                  <a:lnTo>
                    <a:pt x="0" y="0"/>
                  </a:lnTo>
                  <a:lnTo>
                    <a:pt x="70" y="0"/>
                  </a:lnTo>
                  <a:close/>
                </a:path>
              </a:pathLst>
            </a:custGeom>
            <a:solidFill>
              <a:srgbClr val="5692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49" name="Freeform 67"/>
            <p:cNvSpPr>
              <a:spLocks noEditPoints="1"/>
            </p:cNvSpPr>
            <p:nvPr/>
          </p:nvSpPr>
          <p:spPr bwMode="auto">
            <a:xfrm>
              <a:off x="3935" y="863"/>
              <a:ext cx="964" cy="443"/>
            </a:xfrm>
            <a:custGeom>
              <a:avLst/>
              <a:gdLst>
                <a:gd name="T0" fmla="*/ 9 w 4995"/>
                <a:gd name="T1" fmla="*/ 2 h 2301"/>
                <a:gd name="T2" fmla="*/ 0 w 4995"/>
                <a:gd name="T3" fmla="*/ 2 h 2301"/>
                <a:gd name="T4" fmla="*/ 21 w 4995"/>
                <a:gd name="T5" fmla="*/ 0 h 2301"/>
                <a:gd name="T6" fmla="*/ 17 w 4995"/>
                <a:gd name="T7" fmla="*/ 5 h 2301"/>
                <a:gd name="T8" fmla="*/ 31 w 4995"/>
                <a:gd name="T9" fmla="*/ 0 h 2301"/>
                <a:gd name="T10" fmla="*/ 36 w 4995"/>
                <a:gd name="T11" fmla="*/ 5 h 2301"/>
                <a:gd name="T12" fmla="*/ 31 w 4995"/>
                <a:gd name="T13" fmla="*/ 0 h 2301"/>
                <a:gd name="T14" fmla="*/ 52 w 4995"/>
                <a:gd name="T15" fmla="*/ 2 h 2301"/>
                <a:gd name="T16" fmla="*/ 43 w 4995"/>
                <a:gd name="T17" fmla="*/ 2 h 2301"/>
                <a:gd name="T18" fmla="*/ 64 w 4995"/>
                <a:gd name="T19" fmla="*/ 0 h 2301"/>
                <a:gd name="T20" fmla="*/ 60 w 4995"/>
                <a:gd name="T21" fmla="*/ 5 h 2301"/>
                <a:gd name="T22" fmla="*/ 74 w 4995"/>
                <a:gd name="T23" fmla="*/ 0 h 2301"/>
                <a:gd name="T24" fmla="*/ 79 w 4995"/>
                <a:gd name="T25" fmla="*/ 5 h 2301"/>
                <a:gd name="T26" fmla="*/ 74 w 4995"/>
                <a:gd name="T27" fmla="*/ 0 h 2301"/>
                <a:gd name="T28" fmla="*/ 95 w 4995"/>
                <a:gd name="T29" fmla="*/ 2 h 2301"/>
                <a:gd name="T30" fmla="*/ 86 w 4995"/>
                <a:gd name="T31" fmla="*/ 2 h 2301"/>
                <a:gd name="T32" fmla="*/ 107 w 4995"/>
                <a:gd name="T33" fmla="*/ 0 h 2301"/>
                <a:gd name="T34" fmla="*/ 102 w 4995"/>
                <a:gd name="T35" fmla="*/ 5 h 2301"/>
                <a:gd name="T36" fmla="*/ 117 w 4995"/>
                <a:gd name="T37" fmla="*/ 0 h 2301"/>
                <a:gd name="T38" fmla="*/ 122 w 4995"/>
                <a:gd name="T39" fmla="*/ 5 h 2301"/>
                <a:gd name="T40" fmla="*/ 117 w 4995"/>
                <a:gd name="T41" fmla="*/ 0 h 2301"/>
                <a:gd name="T42" fmla="*/ 138 w 4995"/>
                <a:gd name="T43" fmla="*/ 2 h 2301"/>
                <a:gd name="T44" fmla="*/ 129 w 4995"/>
                <a:gd name="T45" fmla="*/ 2 h 2301"/>
                <a:gd name="T46" fmla="*/ 150 w 4995"/>
                <a:gd name="T47" fmla="*/ 0 h 2301"/>
                <a:gd name="T48" fmla="*/ 145 w 4995"/>
                <a:gd name="T49" fmla="*/ 5 h 2301"/>
                <a:gd name="T50" fmla="*/ 160 w 4995"/>
                <a:gd name="T51" fmla="*/ 0 h 2301"/>
                <a:gd name="T52" fmla="*/ 164 w 4995"/>
                <a:gd name="T53" fmla="*/ 5 h 2301"/>
                <a:gd name="T54" fmla="*/ 160 w 4995"/>
                <a:gd name="T55" fmla="*/ 0 h 2301"/>
                <a:gd name="T56" fmla="*/ 181 w 4995"/>
                <a:gd name="T57" fmla="*/ 2 h 2301"/>
                <a:gd name="T58" fmla="*/ 172 w 4995"/>
                <a:gd name="T59" fmla="*/ 2 h 2301"/>
                <a:gd name="T60" fmla="*/ 186 w 4995"/>
                <a:gd name="T61" fmla="*/ 12 h 2301"/>
                <a:gd name="T62" fmla="*/ 181 w 4995"/>
                <a:gd name="T63" fmla="*/ 7 h 2301"/>
                <a:gd name="T64" fmla="*/ 186 w 4995"/>
                <a:gd name="T65" fmla="*/ 21 h 2301"/>
                <a:gd name="T66" fmla="*/ 181 w 4995"/>
                <a:gd name="T67" fmla="*/ 26 h 2301"/>
                <a:gd name="T68" fmla="*/ 186 w 4995"/>
                <a:gd name="T69" fmla="*/ 21 h 2301"/>
                <a:gd name="T70" fmla="*/ 184 w 4995"/>
                <a:gd name="T71" fmla="*/ 43 h 2301"/>
                <a:gd name="T72" fmla="*/ 184 w 4995"/>
                <a:gd name="T73" fmla="*/ 33 h 2301"/>
                <a:gd name="T74" fmla="*/ 186 w 4995"/>
                <a:gd name="T75" fmla="*/ 54 h 2301"/>
                <a:gd name="T76" fmla="*/ 181 w 4995"/>
                <a:gd name="T77" fmla="*/ 50 h 2301"/>
                <a:gd name="T78" fmla="*/ 186 w 4995"/>
                <a:gd name="T79" fmla="*/ 64 h 2301"/>
                <a:gd name="T80" fmla="*/ 181 w 4995"/>
                <a:gd name="T81" fmla="*/ 69 h 2301"/>
                <a:gd name="T82" fmla="*/ 186 w 4995"/>
                <a:gd name="T83" fmla="*/ 64 h 2301"/>
                <a:gd name="T84" fmla="*/ 184 w 4995"/>
                <a:gd name="T85" fmla="*/ 85 h 2301"/>
                <a:gd name="T86" fmla="*/ 184 w 4995"/>
                <a:gd name="T87" fmla="*/ 76 h 230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995" h="2301">
                  <a:moveTo>
                    <a:pt x="64" y="0"/>
                  </a:moveTo>
                  <a:lnTo>
                    <a:pt x="192" y="0"/>
                  </a:lnTo>
                  <a:cubicBezTo>
                    <a:pt x="227" y="0"/>
                    <a:pt x="256" y="29"/>
                    <a:pt x="256" y="64"/>
                  </a:cubicBezTo>
                  <a:cubicBezTo>
                    <a:pt x="256" y="100"/>
                    <a:pt x="227" y="128"/>
                    <a:pt x="192" y="128"/>
                  </a:cubicBezTo>
                  <a:lnTo>
                    <a:pt x="64" y="128"/>
                  </a:lnTo>
                  <a:cubicBezTo>
                    <a:pt x="28" y="128"/>
                    <a:pt x="0" y="100"/>
                    <a:pt x="0" y="64"/>
                  </a:cubicBezTo>
                  <a:cubicBezTo>
                    <a:pt x="0" y="29"/>
                    <a:pt x="28" y="0"/>
                    <a:pt x="64" y="0"/>
                  </a:cubicBezTo>
                  <a:close/>
                  <a:moveTo>
                    <a:pt x="448" y="0"/>
                  </a:moveTo>
                  <a:lnTo>
                    <a:pt x="576" y="0"/>
                  </a:lnTo>
                  <a:cubicBezTo>
                    <a:pt x="611" y="0"/>
                    <a:pt x="640" y="29"/>
                    <a:pt x="640" y="64"/>
                  </a:cubicBezTo>
                  <a:cubicBezTo>
                    <a:pt x="640" y="100"/>
                    <a:pt x="611" y="128"/>
                    <a:pt x="576" y="128"/>
                  </a:cubicBezTo>
                  <a:lnTo>
                    <a:pt x="448" y="128"/>
                  </a:lnTo>
                  <a:cubicBezTo>
                    <a:pt x="412" y="128"/>
                    <a:pt x="384" y="100"/>
                    <a:pt x="384" y="64"/>
                  </a:cubicBezTo>
                  <a:cubicBezTo>
                    <a:pt x="384" y="29"/>
                    <a:pt x="412" y="0"/>
                    <a:pt x="448" y="0"/>
                  </a:cubicBezTo>
                  <a:close/>
                  <a:moveTo>
                    <a:pt x="832" y="0"/>
                  </a:moveTo>
                  <a:lnTo>
                    <a:pt x="960" y="0"/>
                  </a:lnTo>
                  <a:cubicBezTo>
                    <a:pt x="995" y="0"/>
                    <a:pt x="1024" y="29"/>
                    <a:pt x="1024" y="64"/>
                  </a:cubicBezTo>
                  <a:cubicBezTo>
                    <a:pt x="1024" y="100"/>
                    <a:pt x="995" y="128"/>
                    <a:pt x="960" y="128"/>
                  </a:cubicBezTo>
                  <a:lnTo>
                    <a:pt x="832" y="128"/>
                  </a:lnTo>
                  <a:cubicBezTo>
                    <a:pt x="796" y="128"/>
                    <a:pt x="768" y="100"/>
                    <a:pt x="768" y="64"/>
                  </a:cubicBezTo>
                  <a:cubicBezTo>
                    <a:pt x="768" y="29"/>
                    <a:pt x="796" y="0"/>
                    <a:pt x="832" y="0"/>
                  </a:cubicBezTo>
                  <a:close/>
                  <a:moveTo>
                    <a:pt x="1216" y="0"/>
                  </a:moveTo>
                  <a:lnTo>
                    <a:pt x="1344" y="0"/>
                  </a:lnTo>
                  <a:cubicBezTo>
                    <a:pt x="1379" y="0"/>
                    <a:pt x="1408" y="29"/>
                    <a:pt x="1408" y="64"/>
                  </a:cubicBezTo>
                  <a:cubicBezTo>
                    <a:pt x="1408" y="100"/>
                    <a:pt x="1379" y="128"/>
                    <a:pt x="1344" y="128"/>
                  </a:cubicBezTo>
                  <a:lnTo>
                    <a:pt x="1216" y="128"/>
                  </a:lnTo>
                  <a:cubicBezTo>
                    <a:pt x="1180" y="128"/>
                    <a:pt x="1152" y="100"/>
                    <a:pt x="1152" y="64"/>
                  </a:cubicBezTo>
                  <a:cubicBezTo>
                    <a:pt x="1152" y="29"/>
                    <a:pt x="1180" y="0"/>
                    <a:pt x="1216" y="0"/>
                  </a:cubicBezTo>
                  <a:close/>
                  <a:moveTo>
                    <a:pt x="1600" y="0"/>
                  </a:moveTo>
                  <a:lnTo>
                    <a:pt x="1728" y="0"/>
                  </a:lnTo>
                  <a:cubicBezTo>
                    <a:pt x="1763" y="0"/>
                    <a:pt x="1792" y="29"/>
                    <a:pt x="1792" y="64"/>
                  </a:cubicBezTo>
                  <a:cubicBezTo>
                    <a:pt x="1792" y="100"/>
                    <a:pt x="1763" y="128"/>
                    <a:pt x="1728" y="128"/>
                  </a:cubicBezTo>
                  <a:lnTo>
                    <a:pt x="1600" y="128"/>
                  </a:lnTo>
                  <a:cubicBezTo>
                    <a:pt x="1564" y="128"/>
                    <a:pt x="1536" y="100"/>
                    <a:pt x="1536" y="64"/>
                  </a:cubicBezTo>
                  <a:cubicBezTo>
                    <a:pt x="1536" y="29"/>
                    <a:pt x="1564" y="0"/>
                    <a:pt x="1600" y="0"/>
                  </a:cubicBezTo>
                  <a:close/>
                  <a:moveTo>
                    <a:pt x="1984" y="0"/>
                  </a:moveTo>
                  <a:lnTo>
                    <a:pt x="2112" y="0"/>
                  </a:lnTo>
                  <a:cubicBezTo>
                    <a:pt x="2147" y="0"/>
                    <a:pt x="2176" y="29"/>
                    <a:pt x="2176" y="64"/>
                  </a:cubicBezTo>
                  <a:cubicBezTo>
                    <a:pt x="2176" y="100"/>
                    <a:pt x="2147" y="128"/>
                    <a:pt x="2112" y="128"/>
                  </a:cubicBezTo>
                  <a:lnTo>
                    <a:pt x="1984" y="128"/>
                  </a:lnTo>
                  <a:cubicBezTo>
                    <a:pt x="1948" y="128"/>
                    <a:pt x="1920" y="100"/>
                    <a:pt x="1920" y="64"/>
                  </a:cubicBezTo>
                  <a:cubicBezTo>
                    <a:pt x="1920" y="29"/>
                    <a:pt x="1948" y="0"/>
                    <a:pt x="1984" y="0"/>
                  </a:cubicBezTo>
                  <a:close/>
                  <a:moveTo>
                    <a:pt x="2368" y="0"/>
                  </a:moveTo>
                  <a:lnTo>
                    <a:pt x="2496" y="0"/>
                  </a:lnTo>
                  <a:cubicBezTo>
                    <a:pt x="2531" y="0"/>
                    <a:pt x="2560" y="29"/>
                    <a:pt x="2560" y="64"/>
                  </a:cubicBezTo>
                  <a:cubicBezTo>
                    <a:pt x="2560" y="100"/>
                    <a:pt x="2531" y="128"/>
                    <a:pt x="2496" y="128"/>
                  </a:cubicBezTo>
                  <a:lnTo>
                    <a:pt x="2368" y="128"/>
                  </a:lnTo>
                  <a:cubicBezTo>
                    <a:pt x="2332" y="128"/>
                    <a:pt x="2304" y="100"/>
                    <a:pt x="2304" y="64"/>
                  </a:cubicBezTo>
                  <a:cubicBezTo>
                    <a:pt x="2304" y="29"/>
                    <a:pt x="2332" y="0"/>
                    <a:pt x="2368" y="0"/>
                  </a:cubicBezTo>
                  <a:close/>
                  <a:moveTo>
                    <a:pt x="2752" y="0"/>
                  </a:moveTo>
                  <a:lnTo>
                    <a:pt x="2880" y="0"/>
                  </a:lnTo>
                  <a:cubicBezTo>
                    <a:pt x="2915" y="0"/>
                    <a:pt x="2944" y="29"/>
                    <a:pt x="2944" y="64"/>
                  </a:cubicBezTo>
                  <a:cubicBezTo>
                    <a:pt x="2944" y="100"/>
                    <a:pt x="2915" y="128"/>
                    <a:pt x="2880" y="128"/>
                  </a:cubicBezTo>
                  <a:lnTo>
                    <a:pt x="2752" y="128"/>
                  </a:lnTo>
                  <a:cubicBezTo>
                    <a:pt x="2716" y="128"/>
                    <a:pt x="2688" y="100"/>
                    <a:pt x="2688" y="64"/>
                  </a:cubicBezTo>
                  <a:cubicBezTo>
                    <a:pt x="2688" y="29"/>
                    <a:pt x="2716" y="0"/>
                    <a:pt x="2752" y="0"/>
                  </a:cubicBezTo>
                  <a:close/>
                  <a:moveTo>
                    <a:pt x="3136" y="0"/>
                  </a:moveTo>
                  <a:lnTo>
                    <a:pt x="3264" y="0"/>
                  </a:lnTo>
                  <a:cubicBezTo>
                    <a:pt x="3299" y="0"/>
                    <a:pt x="3328" y="29"/>
                    <a:pt x="3328" y="64"/>
                  </a:cubicBezTo>
                  <a:cubicBezTo>
                    <a:pt x="3328" y="100"/>
                    <a:pt x="3299" y="128"/>
                    <a:pt x="3264" y="128"/>
                  </a:cubicBezTo>
                  <a:lnTo>
                    <a:pt x="3136" y="128"/>
                  </a:lnTo>
                  <a:cubicBezTo>
                    <a:pt x="3100" y="128"/>
                    <a:pt x="3072" y="100"/>
                    <a:pt x="3072" y="64"/>
                  </a:cubicBezTo>
                  <a:cubicBezTo>
                    <a:pt x="3072" y="29"/>
                    <a:pt x="3100" y="0"/>
                    <a:pt x="3136" y="0"/>
                  </a:cubicBezTo>
                  <a:close/>
                  <a:moveTo>
                    <a:pt x="3520" y="0"/>
                  </a:moveTo>
                  <a:lnTo>
                    <a:pt x="3648" y="0"/>
                  </a:lnTo>
                  <a:cubicBezTo>
                    <a:pt x="3683" y="0"/>
                    <a:pt x="3712" y="29"/>
                    <a:pt x="3712" y="64"/>
                  </a:cubicBezTo>
                  <a:cubicBezTo>
                    <a:pt x="3712" y="100"/>
                    <a:pt x="3683" y="128"/>
                    <a:pt x="3648" y="128"/>
                  </a:cubicBezTo>
                  <a:lnTo>
                    <a:pt x="3520" y="128"/>
                  </a:lnTo>
                  <a:cubicBezTo>
                    <a:pt x="3484" y="128"/>
                    <a:pt x="3456" y="100"/>
                    <a:pt x="3456" y="64"/>
                  </a:cubicBezTo>
                  <a:cubicBezTo>
                    <a:pt x="3456" y="29"/>
                    <a:pt x="3484" y="0"/>
                    <a:pt x="3520" y="0"/>
                  </a:cubicBezTo>
                  <a:close/>
                  <a:moveTo>
                    <a:pt x="3904" y="0"/>
                  </a:moveTo>
                  <a:lnTo>
                    <a:pt x="4032" y="0"/>
                  </a:lnTo>
                  <a:cubicBezTo>
                    <a:pt x="4067" y="0"/>
                    <a:pt x="4096" y="29"/>
                    <a:pt x="4096" y="64"/>
                  </a:cubicBezTo>
                  <a:cubicBezTo>
                    <a:pt x="4096" y="100"/>
                    <a:pt x="4067" y="128"/>
                    <a:pt x="4032" y="128"/>
                  </a:cubicBezTo>
                  <a:lnTo>
                    <a:pt x="3904" y="128"/>
                  </a:lnTo>
                  <a:cubicBezTo>
                    <a:pt x="3868" y="128"/>
                    <a:pt x="3840" y="100"/>
                    <a:pt x="3840" y="64"/>
                  </a:cubicBezTo>
                  <a:cubicBezTo>
                    <a:pt x="3840" y="29"/>
                    <a:pt x="3868" y="0"/>
                    <a:pt x="3904" y="0"/>
                  </a:cubicBezTo>
                  <a:close/>
                  <a:moveTo>
                    <a:pt x="4288" y="0"/>
                  </a:moveTo>
                  <a:lnTo>
                    <a:pt x="4416" y="0"/>
                  </a:lnTo>
                  <a:cubicBezTo>
                    <a:pt x="4451" y="0"/>
                    <a:pt x="4480" y="29"/>
                    <a:pt x="4480" y="64"/>
                  </a:cubicBezTo>
                  <a:cubicBezTo>
                    <a:pt x="4480" y="100"/>
                    <a:pt x="4451" y="128"/>
                    <a:pt x="4416" y="128"/>
                  </a:cubicBezTo>
                  <a:lnTo>
                    <a:pt x="4288" y="128"/>
                  </a:lnTo>
                  <a:cubicBezTo>
                    <a:pt x="4252" y="128"/>
                    <a:pt x="4224" y="100"/>
                    <a:pt x="4224" y="64"/>
                  </a:cubicBezTo>
                  <a:cubicBezTo>
                    <a:pt x="4224" y="29"/>
                    <a:pt x="4252" y="0"/>
                    <a:pt x="4288" y="0"/>
                  </a:cubicBezTo>
                  <a:close/>
                  <a:moveTo>
                    <a:pt x="4672" y="0"/>
                  </a:moveTo>
                  <a:lnTo>
                    <a:pt x="4800" y="0"/>
                  </a:lnTo>
                  <a:cubicBezTo>
                    <a:pt x="4835" y="0"/>
                    <a:pt x="4864" y="29"/>
                    <a:pt x="4864" y="64"/>
                  </a:cubicBezTo>
                  <a:cubicBezTo>
                    <a:pt x="4864" y="100"/>
                    <a:pt x="4835" y="128"/>
                    <a:pt x="4800" y="128"/>
                  </a:cubicBezTo>
                  <a:lnTo>
                    <a:pt x="4672" y="128"/>
                  </a:lnTo>
                  <a:cubicBezTo>
                    <a:pt x="4636" y="128"/>
                    <a:pt x="4608" y="100"/>
                    <a:pt x="4608" y="64"/>
                  </a:cubicBezTo>
                  <a:cubicBezTo>
                    <a:pt x="4608" y="29"/>
                    <a:pt x="4636" y="0"/>
                    <a:pt x="4672" y="0"/>
                  </a:cubicBezTo>
                  <a:close/>
                  <a:moveTo>
                    <a:pt x="4995" y="189"/>
                  </a:moveTo>
                  <a:lnTo>
                    <a:pt x="4995" y="317"/>
                  </a:lnTo>
                  <a:cubicBezTo>
                    <a:pt x="4995" y="353"/>
                    <a:pt x="4966" y="381"/>
                    <a:pt x="4931" y="381"/>
                  </a:cubicBezTo>
                  <a:cubicBezTo>
                    <a:pt x="4895" y="381"/>
                    <a:pt x="4867" y="353"/>
                    <a:pt x="4867" y="317"/>
                  </a:cubicBezTo>
                  <a:lnTo>
                    <a:pt x="4867" y="189"/>
                  </a:lnTo>
                  <a:cubicBezTo>
                    <a:pt x="4867" y="154"/>
                    <a:pt x="4895" y="125"/>
                    <a:pt x="4931" y="125"/>
                  </a:cubicBezTo>
                  <a:cubicBezTo>
                    <a:pt x="4966" y="125"/>
                    <a:pt x="4995" y="154"/>
                    <a:pt x="4995" y="189"/>
                  </a:cubicBezTo>
                  <a:close/>
                  <a:moveTo>
                    <a:pt x="4995" y="573"/>
                  </a:moveTo>
                  <a:lnTo>
                    <a:pt x="4995" y="701"/>
                  </a:lnTo>
                  <a:cubicBezTo>
                    <a:pt x="4995" y="737"/>
                    <a:pt x="4966" y="765"/>
                    <a:pt x="4931" y="765"/>
                  </a:cubicBezTo>
                  <a:cubicBezTo>
                    <a:pt x="4895" y="765"/>
                    <a:pt x="4867" y="737"/>
                    <a:pt x="4867" y="701"/>
                  </a:cubicBezTo>
                  <a:lnTo>
                    <a:pt x="4867" y="573"/>
                  </a:lnTo>
                  <a:cubicBezTo>
                    <a:pt x="4867" y="538"/>
                    <a:pt x="4895" y="509"/>
                    <a:pt x="4931" y="509"/>
                  </a:cubicBezTo>
                  <a:cubicBezTo>
                    <a:pt x="4966" y="509"/>
                    <a:pt x="4995" y="538"/>
                    <a:pt x="4995" y="573"/>
                  </a:cubicBezTo>
                  <a:close/>
                  <a:moveTo>
                    <a:pt x="4995" y="957"/>
                  </a:moveTo>
                  <a:lnTo>
                    <a:pt x="4995" y="1085"/>
                  </a:lnTo>
                  <a:cubicBezTo>
                    <a:pt x="4995" y="1121"/>
                    <a:pt x="4966" y="1149"/>
                    <a:pt x="4931" y="1149"/>
                  </a:cubicBezTo>
                  <a:cubicBezTo>
                    <a:pt x="4895" y="1149"/>
                    <a:pt x="4867" y="1121"/>
                    <a:pt x="4867" y="1085"/>
                  </a:cubicBezTo>
                  <a:lnTo>
                    <a:pt x="4867" y="957"/>
                  </a:lnTo>
                  <a:cubicBezTo>
                    <a:pt x="4867" y="922"/>
                    <a:pt x="4895" y="893"/>
                    <a:pt x="4931" y="893"/>
                  </a:cubicBezTo>
                  <a:cubicBezTo>
                    <a:pt x="4966" y="893"/>
                    <a:pt x="4995" y="922"/>
                    <a:pt x="4995" y="957"/>
                  </a:cubicBezTo>
                  <a:close/>
                  <a:moveTo>
                    <a:pt x="4995" y="1341"/>
                  </a:moveTo>
                  <a:lnTo>
                    <a:pt x="4995" y="1469"/>
                  </a:lnTo>
                  <a:cubicBezTo>
                    <a:pt x="4995" y="1505"/>
                    <a:pt x="4966" y="1533"/>
                    <a:pt x="4931" y="1533"/>
                  </a:cubicBezTo>
                  <a:cubicBezTo>
                    <a:pt x="4895" y="1533"/>
                    <a:pt x="4867" y="1505"/>
                    <a:pt x="4867" y="1469"/>
                  </a:cubicBezTo>
                  <a:lnTo>
                    <a:pt x="4867" y="1341"/>
                  </a:lnTo>
                  <a:cubicBezTo>
                    <a:pt x="4867" y="1306"/>
                    <a:pt x="4895" y="1277"/>
                    <a:pt x="4931" y="1277"/>
                  </a:cubicBezTo>
                  <a:cubicBezTo>
                    <a:pt x="4966" y="1277"/>
                    <a:pt x="4995" y="1306"/>
                    <a:pt x="4995" y="1341"/>
                  </a:cubicBezTo>
                  <a:close/>
                  <a:moveTo>
                    <a:pt x="4995" y="1725"/>
                  </a:moveTo>
                  <a:lnTo>
                    <a:pt x="4995" y="1853"/>
                  </a:lnTo>
                  <a:cubicBezTo>
                    <a:pt x="4995" y="1889"/>
                    <a:pt x="4966" y="1917"/>
                    <a:pt x="4931" y="1917"/>
                  </a:cubicBezTo>
                  <a:cubicBezTo>
                    <a:pt x="4895" y="1917"/>
                    <a:pt x="4867" y="1889"/>
                    <a:pt x="4867" y="1853"/>
                  </a:cubicBezTo>
                  <a:lnTo>
                    <a:pt x="4867" y="1725"/>
                  </a:lnTo>
                  <a:cubicBezTo>
                    <a:pt x="4867" y="1690"/>
                    <a:pt x="4895" y="1661"/>
                    <a:pt x="4931" y="1661"/>
                  </a:cubicBezTo>
                  <a:cubicBezTo>
                    <a:pt x="4966" y="1661"/>
                    <a:pt x="4995" y="1690"/>
                    <a:pt x="4995" y="1725"/>
                  </a:cubicBezTo>
                  <a:close/>
                  <a:moveTo>
                    <a:pt x="4995" y="2109"/>
                  </a:moveTo>
                  <a:lnTo>
                    <a:pt x="4995" y="2237"/>
                  </a:lnTo>
                  <a:cubicBezTo>
                    <a:pt x="4995" y="2273"/>
                    <a:pt x="4966" y="2301"/>
                    <a:pt x="4931" y="2301"/>
                  </a:cubicBezTo>
                  <a:cubicBezTo>
                    <a:pt x="4895" y="2301"/>
                    <a:pt x="4867" y="2273"/>
                    <a:pt x="4867" y="2237"/>
                  </a:cubicBezTo>
                  <a:lnTo>
                    <a:pt x="4867" y="2109"/>
                  </a:lnTo>
                  <a:cubicBezTo>
                    <a:pt x="4867" y="2074"/>
                    <a:pt x="4895" y="2045"/>
                    <a:pt x="4931" y="2045"/>
                  </a:cubicBezTo>
                  <a:cubicBezTo>
                    <a:pt x="4966" y="2045"/>
                    <a:pt x="4995" y="2074"/>
                    <a:pt x="4995" y="2109"/>
                  </a:cubicBezTo>
                  <a:close/>
                </a:path>
              </a:pathLst>
            </a:custGeom>
            <a:solidFill>
              <a:srgbClr val="C00000"/>
            </a:solidFill>
            <a:ln w="0" cap="flat">
              <a:solidFill>
                <a:srgbClr val="5692C9"/>
              </a:solidFill>
              <a:prstDash val="solid"/>
              <a:round/>
              <a:headEnd/>
              <a:tailEnd/>
            </a:ln>
          </p:spPr>
          <p:txBody>
            <a:bodyPr/>
            <a:lstStyle/>
            <a:p>
              <a:endParaRPr lang="en-US" sz="3199"/>
            </a:p>
          </p:txBody>
        </p:sp>
        <p:sp>
          <p:nvSpPr>
            <p:cNvPr id="37950" name="Freeform 68"/>
            <p:cNvSpPr>
              <a:spLocks/>
            </p:cNvSpPr>
            <p:nvPr/>
          </p:nvSpPr>
          <p:spPr bwMode="auto">
            <a:xfrm>
              <a:off x="4851" y="1298"/>
              <a:ext cx="71" cy="70"/>
            </a:xfrm>
            <a:custGeom>
              <a:avLst/>
              <a:gdLst>
                <a:gd name="T0" fmla="*/ 71 w 71"/>
                <a:gd name="T1" fmla="*/ 0 h 70"/>
                <a:gd name="T2" fmla="*/ 35 w 71"/>
                <a:gd name="T3" fmla="*/ 70 h 70"/>
                <a:gd name="T4" fmla="*/ 0 w 71"/>
                <a:gd name="T5" fmla="*/ 0 h 70"/>
                <a:gd name="T6" fmla="*/ 71 w 71"/>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1" h="70">
                  <a:moveTo>
                    <a:pt x="71" y="0"/>
                  </a:moveTo>
                  <a:lnTo>
                    <a:pt x="35" y="70"/>
                  </a:lnTo>
                  <a:lnTo>
                    <a:pt x="0" y="0"/>
                  </a:lnTo>
                  <a:lnTo>
                    <a:pt x="71" y="0"/>
                  </a:lnTo>
                  <a:close/>
                </a:path>
              </a:pathLst>
            </a:custGeom>
            <a:solidFill>
              <a:srgbClr val="5692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grpSp>
      <p:sp>
        <p:nvSpPr>
          <p:cNvPr id="37894" name="TextBox 5"/>
          <p:cNvSpPr txBox="1">
            <a:spLocks noChangeArrowheads="1"/>
          </p:cNvSpPr>
          <p:nvPr/>
        </p:nvSpPr>
        <p:spPr bwMode="auto">
          <a:xfrm>
            <a:off x="6495804" y="2309575"/>
            <a:ext cx="2287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r>
              <a:rPr lang="en-GB" altLang="en-US" sz="1800" b="0" dirty="0">
                <a:solidFill>
                  <a:srgbClr val="00B0F0"/>
                </a:solidFill>
                <a:latin typeface="Arial" panose="020B0604020202020204" pitchFamily="34" charset="0"/>
              </a:rPr>
              <a:t>Geo-Load Balancing</a:t>
            </a:r>
          </a:p>
        </p:txBody>
      </p:sp>
      <p:sp>
        <p:nvSpPr>
          <p:cNvPr id="63" name="Rectangle 15"/>
          <p:cNvSpPr>
            <a:spLocks noChangeArrowheads="1"/>
          </p:cNvSpPr>
          <p:nvPr/>
        </p:nvSpPr>
        <p:spPr bwMode="auto">
          <a:xfrm>
            <a:off x="9051158" y="5454124"/>
            <a:ext cx="2198644" cy="24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1600" b="0" dirty="0">
                <a:solidFill>
                  <a:schemeClr val="tx1"/>
                </a:solidFill>
              </a:rPr>
              <a:t>Fault tolerant data storage</a:t>
            </a:r>
            <a:endParaRPr lang="en-US" altLang="en-US" sz="2800" b="0" dirty="0">
              <a:solidFill>
                <a:schemeClr val="tx1"/>
              </a:solidFill>
              <a:latin typeface="Arial" panose="020B0604020202020204" pitchFamily="34" charset="0"/>
            </a:endParaRPr>
          </a:p>
        </p:txBody>
      </p:sp>
    </p:spTree>
    <p:extLst>
      <p:ext uri="{BB962C8B-B14F-4D97-AF65-F5344CB8AC3E}">
        <p14:creationId xmlns:p14="http://schemas.microsoft.com/office/powerpoint/2010/main" val="87814815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heme/_rels/theme2.xml.rels><?xml version="1.0" encoding="UTF-8" standalone="yes"?>
<Relationships xmlns="http://schemas.openxmlformats.org/package/2006/relationships"><Relationship Id="rId1" Type="http://schemas.openxmlformats.org/officeDocument/2006/relationships/image" Target="../media/image13.png"/></Relationships>
</file>

<file path=ppt/theme/theme1.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2.xml><?xml version="1.0" encoding="utf-8"?>
<a:theme xmlns:a="http://schemas.openxmlformats.org/drawingml/2006/main" name="Opsgility Theme">
  <a:themeElements>
    <a:clrScheme name="Custom 2">
      <a:dk1>
        <a:srgbClr val="292929"/>
      </a:dk1>
      <a:lt1>
        <a:srgbClr val="FFFFFF"/>
      </a:lt1>
      <a:dk2>
        <a:srgbClr val="5F5F5F"/>
      </a:dk2>
      <a:lt2>
        <a:srgbClr val="DDDDDD"/>
      </a:lt2>
      <a:accent1>
        <a:srgbClr val="EC652E"/>
      </a:accent1>
      <a:accent2>
        <a:srgbClr val="00ABEB"/>
      </a:accent2>
      <a:accent3>
        <a:srgbClr val="67217A"/>
      </a:accent3>
      <a:accent4>
        <a:srgbClr val="7FBA00"/>
      </a:accent4>
      <a:accent5>
        <a:srgbClr val="FF0000"/>
      </a:accent5>
      <a:accent6>
        <a:srgbClr val="002060"/>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opsgility_template.potx" id="{DB765641-CB1D-4B01-9FCC-2BA1ABE7D78A}" vid="{F2403B09-D424-4C10-BA5B-00C35BC12A53}"/>
    </a:ext>
  </a:extLst>
</a:theme>
</file>

<file path=ppt/theme/theme3.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4.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5.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potx" id="{A28382A3-38E4-4C61-8F63-2E5C29CAAD5C}" vid="{8F476405-2F79-4B8C-90DC-8EA1F5CF2D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E7ACC88E3A6A540AD64248E6D77FB5C" ma:contentTypeVersion="2" ma:contentTypeDescription="Create a new document." ma:contentTypeScope="" ma:versionID="f06cb65587616685b578988e0a398550">
  <xsd:schema xmlns:xsd="http://www.w3.org/2001/XMLSchema" xmlns:xs="http://www.w3.org/2001/XMLSchema" xmlns:p="http://schemas.microsoft.com/office/2006/metadata/properties" xmlns:ns2="192a0069-522c-43ba-9ab3-ae80e2ad367e" targetNamespace="http://schemas.microsoft.com/office/2006/metadata/properties" ma:root="true" ma:fieldsID="eb255a459e92b8077cd80b4ea79ea0af" ns2:_="">
    <xsd:import namespace="192a0069-522c-43ba-9ab3-ae80e2ad367e"/>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2a0069-522c-43ba-9ab3-ae80e2ad367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1FC820-CEED-47BF-A8C1-8B908F711AAF}">
  <ds:schemaRef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92a0069-522c-43ba-9ab3-ae80e2ad367e"/>
    <ds:schemaRef ds:uri="http://www.w3.org/XML/1998/namespace"/>
  </ds:schemaRefs>
</ds:datastoreItem>
</file>

<file path=customXml/itemProps2.xml><?xml version="1.0" encoding="utf-8"?>
<ds:datastoreItem xmlns:ds="http://schemas.openxmlformats.org/officeDocument/2006/customXml" ds:itemID="{B7176D3F-81EB-409E-AF6C-AAA2C139E2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2a0069-522c-43ba-9ab3-ae80e2ad36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252E43-DB0D-4EDE-8FA2-B52522594A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3671</TotalTime>
  <Words>3966</Words>
  <Application>Microsoft Office PowerPoint</Application>
  <PresentationFormat>Widescreen</PresentationFormat>
  <Paragraphs>556</Paragraphs>
  <Slides>61</Slides>
  <Notes>45</Notes>
  <HiddenSlides>8</HiddenSlides>
  <MMClips>0</MMClips>
  <ScaleCrop>false</ScaleCrop>
  <HeadingPairs>
    <vt:vector size="8" baseType="variant">
      <vt:variant>
        <vt:lpstr>Fonts Used</vt:lpstr>
      </vt:variant>
      <vt:variant>
        <vt:i4>16</vt:i4>
      </vt:variant>
      <vt:variant>
        <vt:lpstr>Theme</vt:lpstr>
      </vt:variant>
      <vt:variant>
        <vt:i4>5</vt:i4>
      </vt:variant>
      <vt:variant>
        <vt:lpstr>Embedded OLE Servers</vt:lpstr>
      </vt:variant>
      <vt:variant>
        <vt:i4>1</vt:i4>
      </vt:variant>
      <vt:variant>
        <vt:lpstr>Slide Titles</vt:lpstr>
      </vt:variant>
      <vt:variant>
        <vt:i4>61</vt:i4>
      </vt:variant>
    </vt:vector>
  </HeadingPairs>
  <TitlesOfParts>
    <vt:vector size="83" baseType="lpstr">
      <vt:lpstr>ＭＳ Ｐゴシック</vt:lpstr>
      <vt:lpstr>Arial</vt:lpstr>
      <vt:lpstr>Calibri</vt:lpstr>
      <vt:lpstr>Consolas</vt:lpstr>
      <vt:lpstr>Courier New</vt:lpstr>
      <vt:lpstr>Lucida Sans Unicode</vt:lpstr>
      <vt:lpstr>Segoe Pro Light</vt:lpstr>
      <vt:lpstr>Segoe Pro SemiLight</vt:lpstr>
      <vt:lpstr>Segoe Semibold</vt:lpstr>
      <vt:lpstr>Segoe UI</vt:lpstr>
      <vt:lpstr>Segoe UI Light</vt:lpstr>
      <vt:lpstr>Segoe UI Semibold</vt:lpstr>
      <vt:lpstr>Symbol</vt:lpstr>
      <vt:lpstr>Times</vt:lpstr>
      <vt:lpstr>Verdana</vt:lpstr>
      <vt:lpstr>Wingdings</vt:lpstr>
      <vt:lpstr>Windows Azure</vt:lpstr>
      <vt:lpstr>Opsgility Theme</vt:lpstr>
      <vt:lpstr>5-50033_TR23_BO_CT_Template</vt:lpstr>
      <vt:lpstr>5-30606_TR20_BO_CT_Template</vt:lpstr>
      <vt:lpstr>1_Windows Azure</vt:lpstr>
      <vt:lpstr>think-cell Slide</vt:lpstr>
      <vt:lpstr>PowerPoint Presentation</vt:lpstr>
      <vt:lpstr>Objectives</vt:lpstr>
      <vt:lpstr>Why Disaster Recovery Matters</vt:lpstr>
      <vt:lpstr>PowerPoint Presentation</vt:lpstr>
      <vt:lpstr>PowerPoint Presentation</vt:lpstr>
      <vt:lpstr>PowerPoint Presentation</vt:lpstr>
      <vt:lpstr>Availability</vt:lpstr>
      <vt:lpstr>What is Disaster Recovery?</vt:lpstr>
      <vt:lpstr>“Familiar” DR Solutions</vt:lpstr>
      <vt:lpstr>The D/R challenge</vt:lpstr>
      <vt:lpstr>Reasons to reconsider your D/R today</vt:lpstr>
      <vt:lpstr>Microsoft D/R solutions </vt:lpstr>
      <vt:lpstr>Azure Disaster Recovery Components</vt:lpstr>
      <vt:lpstr>Azure D/R Components</vt:lpstr>
      <vt:lpstr>SQL Server Availability Replica on Azure</vt:lpstr>
      <vt:lpstr>Availability Sets</vt:lpstr>
      <vt:lpstr>Azure Site Recovery - ASR</vt:lpstr>
      <vt:lpstr>Azure Site Recovery One solution for multiple infrastructures</vt:lpstr>
      <vt:lpstr>Azure Site Recovery One solution for multiple infrastructures</vt:lpstr>
      <vt:lpstr>Azure Site Recovery as MIGRATION Tool One solution for multiple infrastructures</vt:lpstr>
      <vt:lpstr>Azure Site Recovery: The Complete Disaster Recovery Solution</vt:lpstr>
      <vt:lpstr>PowerPoint Presentation</vt:lpstr>
      <vt:lpstr>PowerPoint Presentation</vt:lpstr>
      <vt:lpstr>ASR Configuration Walkthrough</vt:lpstr>
      <vt:lpstr>Firewall Rules</vt:lpstr>
      <vt:lpstr>ASR for Hyper-V workloads</vt:lpstr>
      <vt:lpstr>PowerPoint Presentation</vt:lpstr>
      <vt:lpstr>Step 1: Create Recovery Vault</vt:lpstr>
      <vt:lpstr>Step 2: Create a Hyper-V Site</vt:lpstr>
      <vt:lpstr>Step 2: Create a Hyper-V Site</vt:lpstr>
      <vt:lpstr>Step 3: Prepare Hyper-V Servers</vt:lpstr>
      <vt:lpstr>Step 3: Prepare Hyper-V Servers</vt:lpstr>
      <vt:lpstr>Step 3: Prepare Hyper-V Servers</vt:lpstr>
      <vt:lpstr>Step 4: Prepare Resources</vt:lpstr>
      <vt:lpstr>Step 4: Prepare Resources</vt:lpstr>
      <vt:lpstr>Step 5: Enable Replication</vt:lpstr>
      <vt:lpstr>Step 5: Protection Groups</vt:lpstr>
      <vt:lpstr>Step 6: Enable protection for VMs</vt:lpstr>
      <vt:lpstr>Step 6: Enable protection for VMs</vt:lpstr>
      <vt:lpstr>Step 7: Test Deployment</vt:lpstr>
      <vt:lpstr>Step 7: Test Deployment Process</vt:lpstr>
      <vt:lpstr>Step 7: Test Failover</vt:lpstr>
      <vt:lpstr>Step 7: Test Failover</vt:lpstr>
      <vt:lpstr>PowerPoint Presentation</vt:lpstr>
      <vt:lpstr>ASR for non-Hyper-V workloads  (Vmware / Amazon AWS / AzClassic / Physical)</vt:lpstr>
      <vt:lpstr>ASR for non-Hyper-V workloads (VMware / AWS / Physical / AzClassic)</vt:lpstr>
      <vt:lpstr>PowerPoint Presentation</vt:lpstr>
      <vt:lpstr>ASR Protection Plans</vt:lpstr>
      <vt:lpstr>Step 8: Fine-tune Protection Plans</vt:lpstr>
      <vt:lpstr>Demo: ASR Protection Plans</vt:lpstr>
      <vt:lpstr>Some Final Tips &amp; Tricks</vt:lpstr>
      <vt:lpstr>DR Project costing is complex</vt:lpstr>
      <vt:lpstr>PowerPoint Presentation</vt:lpstr>
      <vt:lpstr>ASR near-future updates</vt:lpstr>
      <vt:lpstr>Mobility Service Auto-deployment</vt:lpstr>
      <vt:lpstr>Updated Capacity Planner</vt:lpstr>
      <vt:lpstr>OMS integration for ASR-ARM</vt:lpstr>
      <vt:lpstr>Azure to Azure </vt:lpstr>
      <vt:lpstr>Sample ARM Template for ASR (+OMS)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Trinh</dc:creator>
  <cp:lastModifiedBy>Peter De Tender</cp:lastModifiedBy>
  <cp:revision>131</cp:revision>
  <dcterms:created xsi:type="dcterms:W3CDTF">2016-02-08T18:01:48Z</dcterms:created>
  <dcterms:modified xsi:type="dcterms:W3CDTF">2017-01-19T18:14:55Z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0x0101005E7ACC88E3A6A540AD64248E6D77FB5C</vt:lpwstr>
  </property>
</Properties>
</file>